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ppt/tags/tag1.xml" ContentType="application/vnd.openxmlformats-officedocument.presentationml.tags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3" r:id="rId1"/>
  </p:sldMasterIdLst>
  <p:notesMasterIdLst>
    <p:notesMasterId r:id="rId16"/>
  </p:notesMasterIdLst>
  <p:sldIdLst>
    <p:sldId id="381" r:id="rId2"/>
    <p:sldId id="357" r:id="rId3"/>
    <p:sldId id="360" r:id="rId4"/>
    <p:sldId id="382" r:id="rId5"/>
    <p:sldId id="383" r:id="rId6"/>
    <p:sldId id="384" r:id="rId7"/>
    <p:sldId id="375" r:id="rId8"/>
    <p:sldId id="385" r:id="rId9"/>
    <p:sldId id="386" r:id="rId10"/>
    <p:sldId id="387" r:id="rId11"/>
    <p:sldId id="388" r:id="rId12"/>
    <p:sldId id="389" r:id="rId13"/>
    <p:sldId id="390" r:id="rId14"/>
    <p:sldId id="372" r:id="rId15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=""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0000"/>
    <a:srgbClr val="0000FF"/>
    <a:srgbClr val="FF7C80"/>
    <a:srgbClr val="FF00FF"/>
    <a:srgbClr val="FF0066"/>
    <a:srgbClr val="86043C"/>
    <a:srgbClr val="3A1872"/>
    <a:srgbClr val="993300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132" autoAdjust="0"/>
    <p:restoredTop sz="94662" autoAdjust="0"/>
  </p:normalViewPr>
  <p:slideViewPr>
    <p:cSldViewPr>
      <p:cViewPr>
        <p:scale>
          <a:sx n="70" d="100"/>
          <a:sy n="70" d="100"/>
        </p:scale>
        <p:origin x="-1110" y="-16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144"/>
    </p:cViewPr>
  </p:sorterViewPr>
  <p:notesViewPr>
    <p:cSldViewPr>
      <p:cViewPr varScale="1">
        <p:scale>
          <a:sx n="56" d="100"/>
          <a:sy n="56" d="100"/>
        </p:scale>
        <p:origin x="-1806" y="-96"/>
      </p:cViewPr>
      <p:guideLst>
        <p:guide orient="horz" pos="2880"/>
        <p:guide pos="2160"/>
      </p:guideLst>
    </p:cSldViewPr>
  </p:notes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848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 smtClean="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148483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 smtClean="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16388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sp>
      <p:sp>
        <p:nvSpPr>
          <p:cNvPr id="148485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  <a:p>
            <a:pPr lvl="4"/>
            <a:r>
              <a:rPr lang="en-GB" noProof="0"/>
              <a:t>Fifth level</a:t>
            </a:r>
          </a:p>
        </p:txBody>
      </p:sp>
      <p:sp>
        <p:nvSpPr>
          <p:cNvPr id="148486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 smtClean="0"/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148487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 smtClean="0"/>
            </a:lvl1pPr>
          </a:lstStyle>
          <a:p>
            <a:pPr>
              <a:defRPr/>
            </a:pPr>
            <a:fld id="{3953A7A6-9215-4833-B0E6-904917972D85}" type="slidenum">
              <a:rPr lang="en-GB"/>
              <a:pPr>
                <a:defRPr/>
              </a:pPr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693717739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7">
            <a:extLst>
              <a:ext uri="{FF2B5EF4-FFF2-40B4-BE49-F238E27FC236}">
                <a16:creationId xmlns="" xmlns:a16="http://schemas.microsoft.com/office/drawing/2014/main" id="{12227F6A-83C0-4BA1-B097-4EB016B208EA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fld id="{D7F54BC1-7B2D-4140-880C-06EACB0BFD83}" type="slidenum">
              <a:rPr lang="en-US" altLang="vi-VN"/>
              <a:pPr/>
              <a:t>7</a:t>
            </a:fld>
            <a:endParaRPr lang="en-US" altLang="vi-VN"/>
          </a:p>
        </p:txBody>
      </p:sp>
      <p:sp>
        <p:nvSpPr>
          <p:cNvPr id="14339" name="Rectangle 2">
            <a:extLst>
              <a:ext uri="{FF2B5EF4-FFF2-40B4-BE49-F238E27FC236}">
                <a16:creationId xmlns="" xmlns:a16="http://schemas.microsoft.com/office/drawing/2014/main" id="{F9D4294D-74C8-489F-A9F6-197412AF07DE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4340" name="Rectangle 3">
            <a:extLst>
              <a:ext uri="{FF2B5EF4-FFF2-40B4-BE49-F238E27FC236}">
                <a16:creationId xmlns="" xmlns:a16="http://schemas.microsoft.com/office/drawing/2014/main" id="{E127022B-43BB-4E64-A1E2-CE5BA5AB9BD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vi-VN" altLang="vi-VN"/>
          </a:p>
        </p:txBody>
      </p:sp>
    </p:spTree>
    <p:extLst>
      <p:ext uri="{BB962C8B-B14F-4D97-AF65-F5344CB8AC3E}">
        <p14:creationId xmlns:p14="http://schemas.microsoft.com/office/powerpoint/2010/main" xmlns="" val="97548219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6A87C3E-9B9F-4BB0-8EF0-6C34B075A186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D49ABAD2-87CD-4AAD-A607-16C76403617C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DD99784B-CCD1-4F03-B620-16D67715F0B4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9B43717-310E-461F-8246-D541A36AB6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E4B7EF5-8A43-4395-AA09-5424D2A0BF52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1088E628-A270-4A13-82A2-3E20DA0B5143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5CB658BF-302B-4DB7-B0D0-630BF5D1E3C0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5B1E74E4-2B91-4A11-B281-897E0DC5A626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A1758FA-0797-4CF5-B447-9014B3FCC3C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BAC80BF7-FE76-4EBD-82B1-6502FC319391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16A25313-5940-42D5-81B3-2A9A3EB1DDCD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>
  <p:cSld name="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/>
          </p:nvPr>
        </p:nvSpPr>
        <p:spPr>
          <a:xfrm>
            <a:off x="457200" y="292100"/>
            <a:ext cx="8229600" cy="57277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73B6028-1C69-4C4A-B1B7-4F2A0D3D639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25404109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A669E1D5-31F2-4ADA-90B8-753A84CDC44A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4" r:id="rId1"/>
    <p:sldLayoutId id="2147483685" r:id="rId2"/>
    <p:sldLayoutId id="2147483686" r:id="rId3"/>
    <p:sldLayoutId id="2147483687" r:id="rId4"/>
    <p:sldLayoutId id="2147483688" r:id="rId5"/>
    <p:sldLayoutId id="2147483689" r:id="rId6"/>
    <p:sldLayoutId id="2147483690" r:id="rId7"/>
    <p:sldLayoutId id="2147483691" r:id="rId8"/>
    <p:sldLayoutId id="2147483692" r:id="rId9"/>
    <p:sldLayoutId id="2147483693" r:id="rId10"/>
    <p:sldLayoutId id="2147483694" r:id="rId11"/>
    <p:sldLayoutId id="2147483695" r:id="rId12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.jpe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10" Type="http://schemas.openxmlformats.org/officeDocument/2006/relationships/image" Target="../media/image10.png"/><Relationship Id="rId4" Type="http://schemas.openxmlformats.org/officeDocument/2006/relationships/image" Target="../media/image4.png"/><Relationship Id="rId9" Type="http://schemas.openxmlformats.org/officeDocument/2006/relationships/image" Target="../media/image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pn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png"/><Relationship Id="rId3" Type="http://schemas.openxmlformats.org/officeDocument/2006/relationships/image" Target="../media/image17.png"/><Relationship Id="rId7" Type="http://schemas.openxmlformats.org/officeDocument/2006/relationships/image" Target="../media/image21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.png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gif"/><Relationship Id="rId2" Type="http://schemas.openxmlformats.org/officeDocument/2006/relationships/image" Target="../media/image23.wmf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25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7" name="Picture 24" descr="Cac vat the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tretch>
            <a:fillRect/>
          </a:stretch>
        </p:blipFill>
        <p:spPr>
          <a:xfrm>
            <a:off x="228600" y="4191000"/>
            <a:ext cx="8614528" cy="1933925"/>
          </a:xfrm>
          <a:noFill/>
          <a:ln/>
        </p:spPr>
      </p:pic>
      <p:sp>
        <p:nvSpPr>
          <p:cNvPr id="8" name="Rectangle 7"/>
          <p:cNvSpPr/>
          <p:nvPr/>
        </p:nvSpPr>
        <p:spPr>
          <a:xfrm>
            <a:off x="371972" y="146967"/>
            <a:ext cx="8400055" cy="954107"/>
          </a:xfrm>
          <a:prstGeom prst="rect">
            <a:avLst/>
          </a:prstGeom>
          <a:noFill/>
        </p:spPr>
        <p:txBody>
          <a:bodyPr wrap="none">
            <a:sp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>
              <a:defRPr/>
            </a:pPr>
            <a:r>
              <a:rPr lang="en-US" sz="2800" b="1" cap="all" dirty="0" smtClean="0">
                <a:ln/>
                <a:solidFill>
                  <a:srgbClr val="0000FF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PHÒNG GIÁO DỤC VÀ ĐÀO TẠO QUẬN </a:t>
            </a:r>
            <a:r>
              <a:rPr lang="en-US" sz="2800" b="1" cap="all" dirty="0">
                <a:ln/>
                <a:solidFill>
                  <a:srgbClr val="0000FF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GÒ </a:t>
            </a:r>
            <a:r>
              <a:rPr lang="en-US" sz="2800" b="1" cap="all" dirty="0" smtClean="0">
                <a:ln/>
                <a:solidFill>
                  <a:srgbClr val="0000FF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VẤP</a:t>
            </a:r>
          </a:p>
          <a:p>
            <a:pPr algn="ctr">
              <a:defRPr/>
            </a:pPr>
            <a:r>
              <a:rPr lang="en-US" sz="2800" b="1" cap="all" dirty="0" smtClean="0">
                <a:ln/>
                <a:solidFill>
                  <a:srgbClr val="0000FF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BỘ MÔN: CÔNG NGHỆ 8</a:t>
            </a:r>
            <a:endParaRPr lang="en-US" sz="2800" b="1" cap="all" dirty="0">
              <a:ln/>
              <a:solidFill>
                <a:srgbClr val="0000FF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2486176" y="2407033"/>
            <a:ext cx="4219424" cy="646331"/>
          </a:xfrm>
          <a:prstGeom prst="rect">
            <a:avLst/>
          </a:prstGeom>
          <a:noFill/>
          <a:effectLst>
            <a:glow rad="101600">
              <a:schemeClr val="accent1">
                <a:satMod val="175000"/>
                <a:alpha val="40000"/>
              </a:schemeClr>
            </a:glow>
          </a:effectLst>
          <a:scene3d>
            <a:camera prst="orthographicFront"/>
            <a:lightRig rig="soft" dir="tl">
              <a:rot lat="0" lon="0" rev="0"/>
            </a:lightRig>
          </a:scene3d>
          <a:sp3d>
            <a:bevelT prst="angle"/>
          </a:sp3d>
        </p:spPr>
        <p:txBody>
          <a:bodyPr wrap="none">
            <a:spAutoFit/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>
              <a:defRPr/>
            </a:pPr>
            <a:r>
              <a:rPr lang="en-US" sz="36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Bài tập thực hành</a:t>
            </a:r>
            <a:endParaRPr lang="en-US" sz="3600" b="1" spc="50" dirty="0">
              <a:ln w="11430"/>
              <a:solidFill>
                <a:srgbClr val="FF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618276" y="3105834"/>
            <a:ext cx="8509958" cy="646331"/>
          </a:xfrm>
          <a:prstGeom prst="rect">
            <a:avLst/>
          </a:prstGeom>
          <a:noFill/>
          <a:effectLst>
            <a:glow rad="101600">
              <a:schemeClr val="accent1">
                <a:satMod val="175000"/>
                <a:alpha val="40000"/>
              </a:schemeClr>
            </a:glow>
          </a:effectLst>
          <a:scene3d>
            <a:camera prst="orthographicFront"/>
            <a:lightRig rig="soft" dir="tl">
              <a:rot lat="0" lon="0" rev="0"/>
            </a:lightRig>
          </a:scene3d>
          <a:sp3d>
            <a:bevelT prst="angle"/>
          </a:sp3d>
        </p:spPr>
        <p:txBody>
          <a:bodyPr wrap="none">
            <a:spAutoFit/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>
              <a:defRPr/>
            </a:pPr>
            <a:r>
              <a:rPr lang="en-US" sz="3600" b="1" spc="50" dirty="0" smtClean="0">
                <a:ln w="11430"/>
                <a:solidFill>
                  <a:srgbClr val="FF0000"/>
                </a:soli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ĐỌC BẢN VẼ CÁC KHỐI TRÒN XOAY</a:t>
            </a:r>
            <a:endParaRPr lang="en-US" sz="3600" b="1" spc="50" dirty="0">
              <a:ln w="11430"/>
              <a:solidFill>
                <a:srgbClr val="FF0000"/>
              </a:solidFill>
              <a:effectLst>
                <a:outerShdw blurRad="76200" dist="50800" dir="5400000" algn="tl" rotWithShape="0">
                  <a:srgbClr val="000000">
                    <a:alpha val="65000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6" name="Rectangle 2"/>
          <p:cNvSpPr txBox="1">
            <a:spLocks noChangeArrowheads="1"/>
          </p:cNvSpPr>
          <p:nvPr/>
        </p:nvSpPr>
        <p:spPr bwMode="auto">
          <a:xfrm>
            <a:off x="3728294" y="1792464"/>
            <a:ext cx="1605706" cy="61456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120000"/>
              <a:buChar char="•"/>
              <a:defRPr sz="32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ea typeface="+mn-ea"/>
                <a:cs typeface="+mn-cs"/>
              </a:defRPr>
            </a:lvl1pPr>
            <a:lvl2pPr marL="742950" indent="-285750" algn="l" rtl="0" eaLnBrk="0" fontAlgn="base" hangingPunct="0">
              <a:spcBef>
                <a:spcPct val="20000"/>
              </a:spcBef>
              <a:spcAft>
                <a:spcPct val="0"/>
              </a:spcAft>
              <a:buFont typeface="Tahoma" pitchFamily="34" charset="0"/>
              <a:buChar char="–"/>
              <a:defRPr sz="28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cs typeface="+mn-cs"/>
              </a:defRPr>
            </a:lvl2pPr>
            <a:lvl3pPr marL="11430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120000"/>
              <a:buChar char="•"/>
              <a:defRPr sz="24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cs typeface="+mn-cs"/>
              </a:defRPr>
            </a:lvl3pPr>
            <a:lvl4pPr marL="16002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Font typeface="Tahoma" pitchFamily="34" charset="0"/>
              <a:buChar char="–"/>
              <a:defRPr sz="20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cs typeface="+mn-cs"/>
              </a:defRPr>
            </a:lvl4pPr>
            <a:lvl5pPr marL="2057400" indent="-22860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itchFamily="2" charset="2"/>
              <a:buChar char="v"/>
              <a:defRPr sz="20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cs typeface="+mn-cs"/>
              </a:defRPr>
            </a:lvl5pPr>
            <a:lvl6pPr marL="2514600" indent="-228600" algn="l" rtl="0" fontAlgn="base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itchFamily="2" charset="2"/>
              <a:buChar char="v"/>
              <a:defRPr sz="20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cs typeface="+mn-cs"/>
              </a:defRPr>
            </a:lvl6pPr>
            <a:lvl7pPr marL="2971800" indent="-228600" algn="l" rtl="0" fontAlgn="base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itchFamily="2" charset="2"/>
              <a:buChar char="v"/>
              <a:defRPr sz="20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cs typeface="+mn-cs"/>
              </a:defRPr>
            </a:lvl7pPr>
            <a:lvl8pPr marL="3429000" indent="-228600" algn="l" rtl="0" fontAlgn="base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itchFamily="2" charset="2"/>
              <a:buChar char="v"/>
              <a:defRPr sz="20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cs typeface="+mn-cs"/>
              </a:defRPr>
            </a:lvl8pPr>
            <a:lvl9pPr marL="3886200" indent="-228600" algn="l" rtl="0" fontAlgn="base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itchFamily="2" charset="2"/>
              <a:buChar char="v"/>
              <a:defRPr sz="2000">
                <a:solidFill>
                  <a:schemeClr val="tx1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+mn-lt"/>
                <a:cs typeface="+mn-cs"/>
              </a:defRPr>
            </a:lvl9pPr>
          </a:lstStyle>
          <a:p>
            <a:pPr marL="0" indent="0" eaLnBrk="1" hangingPunct="1">
              <a:buNone/>
              <a:defRPr/>
            </a:pPr>
            <a:r>
              <a:rPr lang="en-US" sz="3600" b="1" kern="0" dirty="0" err="1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Bài</a:t>
            </a:r>
            <a:r>
              <a:rPr lang="en-US" sz="3600" b="1" kern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600" b="1" kern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7:</a:t>
            </a:r>
            <a:endParaRPr lang="en-US" sz="3600" kern="0" dirty="0">
              <a:solidFill>
                <a:srgbClr val="0000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AutoShape 8"/>
          <p:cNvSpPr>
            <a:spLocks noChangeArrowheads="1"/>
          </p:cNvSpPr>
          <p:nvPr/>
        </p:nvSpPr>
        <p:spPr bwMode="auto">
          <a:xfrm>
            <a:off x="1905000" y="180975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9" name="AutoShape 8"/>
          <p:cNvSpPr>
            <a:spLocks noChangeArrowheads="1"/>
          </p:cNvSpPr>
          <p:nvPr/>
        </p:nvSpPr>
        <p:spPr bwMode="auto">
          <a:xfrm>
            <a:off x="838200" y="196215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10" name="AutoShape 8"/>
          <p:cNvSpPr>
            <a:spLocks noChangeArrowheads="1"/>
          </p:cNvSpPr>
          <p:nvPr/>
        </p:nvSpPr>
        <p:spPr bwMode="auto">
          <a:xfrm>
            <a:off x="2057400" y="3686175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11" name="AutoShape 8"/>
          <p:cNvSpPr>
            <a:spLocks noChangeArrowheads="1"/>
          </p:cNvSpPr>
          <p:nvPr/>
        </p:nvSpPr>
        <p:spPr bwMode="auto">
          <a:xfrm>
            <a:off x="762000" y="9144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12" name="AutoShape 8"/>
          <p:cNvSpPr>
            <a:spLocks noChangeArrowheads="1"/>
          </p:cNvSpPr>
          <p:nvPr/>
        </p:nvSpPr>
        <p:spPr bwMode="auto">
          <a:xfrm>
            <a:off x="5943600" y="13716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13" name="AutoShape 8"/>
          <p:cNvSpPr>
            <a:spLocks noChangeArrowheads="1"/>
          </p:cNvSpPr>
          <p:nvPr/>
        </p:nvSpPr>
        <p:spPr bwMode="auto">
          <a:xfrm>
            <a:off x="7772400" y="12192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17" name="AutoShape 8"/>
          <p:cNvSpPr>
            <a:spLocks noChangeArrowheads="1"/>
          </p:cNvSpPr>
          <p:nvPr/>
        </p:nvSpPr>
        <p:spPr bwMode="auto">
          <a:xfrm>
            <a:off x="7239000" y="22860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18" name="AutoShape 8"/>
          <p:cNvSpPr>
            <a:spLocks noChangeArrowheads="1"/>
          </p:cNvSpPr>
          <p:nvPr/>
        </p:nvSpPr>
        <p:spPr bwMode="auto">
          <a:xfrm>
            <a:off x="8153400" y="40386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19" name="AutoShape 8"/>
          <p:cNvSpPr>
            <a:spLocks noChangeArrowheads="1"/>
          </p:cNvSpPr>
          <p:nvPr/>
        </p:nvSpPr>
        <p:spPr bwMode="auto">
          <a:xfrm>
            <a:off x="5791200" y="38862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20" name="AutoShape 8"/>
          <p:cNvSpPr>
            <a:spLocks noChangeArrowheads="1"/>
          </p:cNvSpPr>
          <p:nvPr/>
        </p:nvSpPr>
        <p:spPr bwMode="auto">
          <a:xfrm>
            <a:off x="914400" y="41910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21" name="AutoShape 8"/>
          <p:cNvSpPr>
            <a:spLocks noChangeArrowheads="1"/>
          </p:cNvSpPr>
          <p:nvPr/>
        </p:nvSpPr>
        <p:spPr bwMode="auto">
          <a:xfrm>
            <a:off x="2438400" y="50292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22" name="AutoShape 8"/>
          <p:cNvSpPr>
            <a:spLocks noChangeArrowheads="1"/>
          </p:cNvSpPr>
          <p:nvPr/>
        </p:nvSpPr>
        <p:spPr bwMode="auto">
          <a:xfrm>
            <a:off x="4953000" y="50292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23" name="AutoShape 8"/>
          <p:cNvSpPr>
            <a:spLocks noChangeArrowheads="1"/>
          </p:cNvSpPr>
          <p:nvPr/>
        </p:nvSpPr>
        <p:spPr bwMode="auto">
          <a:xfrm>
            <a:off x="685800" y="56388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24" name="AutoShape 8"/>
          <p:cNvSpPr>
            <a:spLocks noChangeArrowheads="1"/>
          </p:cNvSpPr>
          <p:nvPr/>
        </p:nvSpPr>
        <p:spPr bwMode="auto">
          <a:xfrm>
            <a:off x="6781800" y="49530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25" name="AutoShape 8"/>
          <p:cNvSpPr>
            <a:spLocks noChangeArrowheads="1"/>
          </p:cNvSpPr>
          <p:nvPr/>
        </p:nvSpPr>
        <p:spPr bwMode="auto">
          <a:xfrm>
            <a:off x="3581400" y="40386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  <p:sp>
        <p:nvSpPr>
          <p:cNvPr id="26" name="AutoShape 8"/>
          <p:cNvSpPr>
            <a:spLocks noChangeArrowheads="1"/>
          </p:cNvSpPr>
          <p:nvPr/>
        </p:nvSpPr>
        <p:spPr bwMode="auto">
          <a:xfrm>
            <a:off x="3810000" y="5638800"/>
            <a:ext cx="609600" cy="504825"/>
          </a:xfrm>
          <a:prstGeom prst="star5">
            <a:avLst/>
          </a:prstGeom>
          <a:gradFill rotWithShape="1">
            <a:gsLst>
              <a:gs pos="0">
                <a:srgbClr val="FF0000"/>
              </a:gs>
              <a:gs pos="100000">
                <a:srgbClr val="00FF00"/>
              </a:gs>
            </a:gsLst>
            <a:lin ang="5400000" scaled="1"/>
          </a:gradFill>
          <a:ln w="9525" algn="ctr">
            <a:solidFill>
              <a:srgbClr val="CCCC00"/>
            </a:solidFill>
            <a:miter lim="800000"/>
            <a:headEnd/>
            <a:tailEnd/>
          </a:ln>
          <a:effectLst/>
        </p:spPr>
        <p:txBody>
          <a:bodyPr wrap="none" lIns="92075" tIns="46038" rIns="92075" bIns="46038" anchor="ctr"/>
          <a:lstStyle/>
          <a:p>
            <a:pPr>
              <a:defRPr/>
            </a:pPr>
            <a:endParaRPr lang="en-US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xmlns="" val="2052363698"/>
      </p:ext>
    </p:extLst>
  </p:cSld>
  <p:clrMapOvr>
    <a:masterClrMapping/>
  </p:clrMapOvr>
  <p:transition advTm="8240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1200"/>
                            </p:stCondLst>
                            <p:childTnLst>
                              <p:par>
                                <p:cTn id="16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1700"/>
                            </p:stCondLst>
                            <p:childTnLst>
                              <p:par>
                                <p:cTn id="21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2200"/>
                            </p:stCondLst>
                            <p:childTnLst>
                              <p:par>
                                <p:cTn id="26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2700"/>
                            </p:stCondLst>
                            <p:childTnLst>
                              <p:par>
                                <p:cTn id="3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3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3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35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3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3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5700"/>
                            </p:stCondLst>
                            <p:childTnLst>
                              <p:par>
                                <p:cTn id="4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3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3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4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4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4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4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9" fill="hold">
                            <p:stCondLst>
                              <p:cond delay="8700"/>
                            </p:stCondLst>
                            <p:childTnLst>
                              <p:par>
                                <p:cTn id="5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2" dur="3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3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5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5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5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5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9" fill="hold">
                            <p:stCondLst>
                              <p:cond delay="11700"/>
                            </p:stCondLst>
                            <p:childTnLst>
                              <p:par>
                                <p:cTn id="6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2" dur="3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3" dur="3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6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6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6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6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14700"/>
                            </p:stCondLst>
                            <p:childTnLst>
                              <p:par>
                                <p:cTn id="7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2" dur="3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3" dur="3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7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76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7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7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9" fill="hold">
                            <p:stCondLst>
                              <p:cond delay="17700"/>
                            </p:stCondLst>
                            <p:childTnLst>
                              <p:par>
                                <p:cTn id="8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2" dur="3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3" dur="3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8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8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8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8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9" fill="hold">
                            <p:stCondLst>
                              <p:cond delay="20700"/>
                            </p:stCondLst>
                            <p:childTnLst>
                              <p:par>
                                <p:cTn id="9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2" dur="3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3" dur="3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95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96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9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9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9" fill="hold">
                            <p:stCondLst>
                              <p:cond delay="23700"/>
                            </p:stCondLst>
                            <p:childTnLst>
                              <p:par>
                                <p:cTn id="10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2" dur="3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3" dur="3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05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06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0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0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9" fill="hold">
                            <p:stCondLst>
                              <p:cond delay="26700"/>
                            </p:stCondLst>
                            <p:childTnLst>
                              <p:par>
                                <p:cTn id="11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2" dur="3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3" dur="3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15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16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1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1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9" fill="hold">
                            <p:stCondLst>
                              <p:cond delay="29700"/>
                            </p:stCondLst>
                            <p:childTnLst>
                              <p:par>
                                <p:cTn id="12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2" dur="3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3" dur="30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25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26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2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28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9" fill="hold">
                            <p:stCondLst>
                              <p:cond delay="32700"/>
                            </p:stCondLst>
                            <p:childTnLst>
                              <p:par>
                                <p:cTn id="13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2" dur="3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3" dur="3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35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6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37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38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9" fill="hold">
                            <p:stCondLst>
                              <p:cond delay="35700"/>
                            </p:stCondLst>
                            <p:childTnLst>
                              <p:par>
                                <p:cTn id="14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2" dur="3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3" dur="3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45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6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47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48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9" fill="hold">
                            <p:stCondLst>
                              <p:cond delay="38700"/>
                            </p:stCondLst>
                            <p:childTnLst>
                              <p:par>
                                <p:cTn id="15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2" dur="3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3" dur="3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55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6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57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58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9" fill="hold">
                            <p:stCondLst>
                              <p:cond delay="41700"/>
                            </p:stCondLst>
                            <p:childTnLst>
                              <p:par>
                                <p:cTn id="16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2" dur="3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3" dur="3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65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6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6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6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9" fill="hold">
                            <p:stCondLst>
                              <p:cond delay="44700"/>
                            </p:stCondLst>
                            <p:childTnLst>
                              <p:par>
                                <p:cTn id="17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2" dur="3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3" dur="30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7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6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77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78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9" fill="hold">
                            <p:stCondLst>
                              <p:cond delay="47700"/>
                            </p:stCondLst>
                            <p:childTnLst>
                              <p:par>
                                <p:cTn id="180" presetID="2" presetClass="entr" presetSubtype="1" repeatCount="indefinite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2" dur="3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3" dur="3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4" presetID="21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hsl" dir="cw">
                                      <p:cBhvr override="childStyle">
                                        <p:cTn id="185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6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animClr clrSpc="hsl" dir="cw">
                                      <p:cBhvr>
                                        <p:cTn id="187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stroke.color</p:attrName>
                                        </p:attrNameLst>
                                      </p:cBhvr>
                                      <p:by>
                                        <p:hsl h="7200000" s="0" l="0"/>
                                      </p:by>
                                    </p:animClr>
                                    <p:set>
                                      <p:cBhvr>
                                        <p:cTn id="188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16" grpId="0" build="p"/>
      <p:bldP spid="7" grpId="0" animBg="1"/>
      <p:bldP spid="7" grpId="1" animBg="1"/>
      <p:bldP spid="9" grpId="0" animBg="1"/>
      <p:bldP spid="9" grpId="1" animBg="1"/>
      <p:bldP spid="10" grpId="0" animBg="1"/>
      <p:bldP spid="10" grpId="1" animBg="1"/>
      <p:bldP spid="11" grpId="0" animBg="1"/>
      <p:bldP spid="11" grpId="1" animBg="1"/>
      <p:bldP spid="12" grpId="0" animBg="1"/>
      <p:bldP spid="12" grpId="1" animBg="1"/>
      <p:bldP spid="13" grpId="0" animBg="1"/>
      <p:bldP spid="13" grpId="1" animBg="1"/>
      <p:bldP spid="17" grpId="0" animBg="1"/>
      <p:bldP spid="17" grpId="1" animBg="1"/>
      <p:bldP spid="18" grpId="0" animBg="1"/>
      <p:bldP spid="18" grpId="1" animBg="1"/>
      <p:bldP spid="19" grpId="0" animBg="1"/>
      <p:bldP spid="19" grpId="1" animBg="1"/>
      <p:bldP spid="20" grpId="0" animBg="1"/>
      <p:bldP spid="20" grpId="1" animBg="1"/>
      <p:bldP spid="21" grpId="0" animBg="1"/>
      <p:bldP spid="21" grpId="1" animBg="1"/>
      <p:bldP spid="22" grpId="0" animBg="1"/>
      <p:bldP spid="22" grpId="1" animBg="1"/>
      <p:bldP spid="23" grpId="0" animBg="1"/>
      <p:bldP spid="23" grpId="1" animBg="1"/>
      <p:bldP spid="24" grpId="0" animBg="1"/>
      <p:bldP spid="24" grpId="1" animBg="1"/>
      <p:bldP spid="25" grpId="0" animBg="1"/>
      <p:bldP spid="25" grpId="1" animBg="1"/>
      <p:bldP spid="26" grpId="0" animBg="1"/>
      <p:bldP spid="26" grpId="1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110947" y="1"/>
            <a:ext cx="9254947" cy="6838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4" name="Rectangle 2"/>
          <p:cNvSpPr>
            <a:spLocks noGrp="1" noChangeArrowheads="1"/>
          </p:cNvSpPr>
          <p:nvPr>
            <p:ph idx="1"/>
          </p:nvPr>
        </p:nvSpPr>
        <p:spPr>
          <a:xfrm>
            <a:off x="533400" y="2057400"/>
            <a:ext cx="8573814" cy="4114800"/>
          </a:xfrm>
        </p:spPr>
        <p:txBody>
          <a:bodyPr>
            <a:normAutofit fontScale="92500"/>
          </a:bodyPr>
          <a:lstStyle/>
          <a:p>
            <a:pPr marL="0" indent="0" eaLnBrk="1" hangingPunct="1">
              <a:lnSpc>
                <a:spcPct val="150000"/>
              </a:lnSpc>
              <a:buNone/>
              <a:defRPr/>
            </a:pPr>
            <a:r>
              <a:rPr lang="en-US" sz="3600" b="1" dirty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Đọc </a:t>
            </a:r>
            <a:r>
              <a:rPr lang="en-US" sz="3600" b="1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được bản vẽ các hình chiếu của vật thể có dạng </a:t>
            </a:r>
            <a:r>
              <a:rPr lang="en-US" sz="3600" b="1" dirty="0" err="1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khối</a:t>
            </a:r>
            <a:r>
              <a:rPr lang="en-US" sz="3600" b="1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600" b="1" dirty="0" err="1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tròn</a:t>
            </a:r>
            <a:r>
              <a:rPr lang="en-US" sz="3600" b="1" dirty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en-US" sz="3600" b="1" dirty="0">
              <a:solidFill>
                <a:srgbClr val="0000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eaLnBrk="1" hangingPunct="1">
              <a:lnSpc>
                <a:spcPct val="150000"/>
              </a:lnSpc>
              <a:buNone/>
              <a:defRPr/>
            </a:pPr>
            <a:r>
              <a:rPr lang="en-US" sz="3600" b="1" dirty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Phát </a:t>
            </a:r>
            <a:r>
              <a:rPr lang="en-US" sz="3600" b="1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huy trí tưởng tượng không gian. </a:t>
            </a:r>
          </a:p>
          <a:p>
            <a:pPr marL="0" indent="0" eaLnBrk="1" hangingPunct="1">
              <a:lnSpc>
                <a:spcPct val="150000"/>
              </a:lnSpc>
              <a:buNone/>
              <a:defRPr/>
            </a:pPr>
            <a:r>
              <a:rPr lang="en-US" sz="3600" b="1" dirty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- Hình </a:t>
            </a:r>
            <a:r>
              <a:rPr lang="en-US" sz="3600" b="1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thành kỹ năng đọc bản vẽ.</a:t>
            </a:r>
            <a:r>
              <a:rPr lang="en-US" sz="3600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</p:txBody>
      </p:sp>
      <p:sp>
        <p:nvSpPr>
          <p:cNvPr id="21" name="WordArt 19"/>
          <p:cNvSpPr>
            <a:spLocks noChangeArrowheads="1" noChangeShapeType="1" noTextEdit="1"/>
          </p:cNvSpPr>
          <p:nvPr/>
        </p:nvSpPr>
        <p:spPr bwMode="auto">
          <a:xfrm>
            <a:off x="1537656" y="1371600"/>
            <a:ext cx="6553200" cy="4572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en-US" sz="3600" b="1" kern="10" dirty="0">
                <a:ln w="15875">
                  <a:solidFill>
                    <a:srgbClr val="FF0000"/>
                  </a:solidFill>
                  <a:round/>
                  <a:headEnd/>
                  <a:tailEnd/>
                </a:ln>
                <a:solidFill>
                  <a:srgbClr val="FF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MỤC TIÊU </a:t>
            </a:r>
            <a:r>
              <a:rPr lang="en-US" sz="3600" b="1" kern="10" dirty="0" smtClean="0">
                <a:ln w="15875">
                  <a:solidFill>
                    <a:srgbClr val="FF0000"/>
                  </a:solidFill>
                  <a:round/>
                  <a:headEnd/>
                  <a:tailEnd/>
                </a:ln>
                <a:solidFill>
                  <a:srgbClr val="FF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BÀI HỌC</a:t>
            </a:r>
            <a:endParaRPr lang="en-US" sz="3600" b="1" kern="10" dirty="0">
              <a:ln w="15875">
                <a:solidFill>
                  <a:srgbClr val="FF0000"/>
                </a:solidFill>
                <a:round/>
                <a:headEnd/>
                <a:tailEnd/>
              </a:ln>
              <a:solidFill>
                <a:srgbClr val="FF00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86277252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>
        <p14:ripple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9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07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07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 nodeType="afterGroup">
                            <p:stCondLst>
                              <p:cond delay="3400"/>
                            </p:stCondLst>
                            <p:childTnLst>
                              <p:par>
                                <p:cTn id="14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07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07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 nodeType="afterGroup">
                            <p:stCondLst>
                              <p:cond delay="5400"/>
                            </p:stCondLst>
                            <p:childTnLst>
                              <p:par>
                                <p:cTn id="19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07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07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4" grpId="0" build="p"/>
      <p:bldP spid="21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Text Box 4"/>
          <p:cNvSpPr txBox="1">
            <a:spLocks noChangeArrowheads="1"/>
          </p:cNvSpPr>
          <p:nvPr/>
        </p:nvSpPr>
        <p:spPr bwMode="auto">
          <a:xfrm>
            <a:off x="76200" y="228828"/>
            <a:ext cx="403860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600" b="1" dirty="0">
                <a:solidFill>
                  <a:srgbClr val="FF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I. CHUẨN BỊ:</a:t>
            </a:r>
            <a:endParaRPr lang="en-CA" altLang="en-US" sz="3600" b="1" dirty="0">
              <a:solidFill>
                <a:srgbClr val="FF33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4" name="Text Box 5"/>
          <p:cNvSpPr txBox="1">
            <a:spLocks noChangeArrowheads="1"/>
          </p:cNvSpPr>
          <p:nvPr/>
        </p:nvSpPr>
        <p:spPr bwMode="auto">
          <a:xfrm>
            <a:off x="284306" y="1219200"/>
            <a:ext cx="8440058" cy="20621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  <a:buFontTx/>
              <a:buChar char="-"/>
            </a:pPr>
            <a:r>
              <a:rPr lang="en-US" altLang="en-US" sz="3200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Dụng cụ: thước, êke, compa, bút chì, </a:t>
            </a:r>
            <a:r>
              <a:rPr lang="en-US" altLang="en-US" sz="3200" dirty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tẩy…</a:t>
            </a:r>
            <a:endParaRPr lang="en-US" altLang="en-US" sz="3200" dirty="0">
              <a:solidFill>
                <a:srgbClr val="0000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eaLnBrk="1" hangingPunct="1">
              <a:spcBef>
                <a:spcPct val="50000"/>
              </a:spcBef>
              <a:buFontTx/>
              <a:buChar char="-"/>
            </a:pPr>
            <a:r>
              <a:rPr lang="en-US" altLang="en-US" sz="3200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Vật liệu: Giấy vẽ khổ A4, </a:t>
            </a:r>
            <a:r>
              <a:rPr lang="en-US" altLang="en-US" sz="3200" dirty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giấy nháp…</a:t>
            </a:r>
            <a:endParaRPr lang="en-US" altLang="en-US" sz="3200" dirty="0">
              <a:solidFill>
                <a:srgbClr val="0000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eaLnBrk="1" hangingPunct="1">
              <a:spcBef>
                <a:spcPct val="50000"/>
              </a:spcBef>
              <a:buFontTx/>
              <a:buChar char="-"/>
            </a:pPr>
            <a:r>
              <a:rPr lang="en-US" altLang="en-US" sz="3200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Sách giáo khoa, vở bài </a:t>
            </a:r>
            <a:r>
              <a:rPr lang="en-US" altLang="en-US" sz="3200" dirty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tập.</a:t>
            </a:r>
            <a:endParaRPr lang="en-US" altLang="en-US" sz="3200" dirty="0">
              <a:solidFill>
                <a:srgbClr val="0000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7" name="Text Box 6"/>
          <p:cNvSpPr txBox="1">
            <a:spLocks noChangeArrowheads="1"/>
          </p:cNvSpPr>
          <p:nvPr/>
        </p:nvSpPr>
        <p:spPr bwMode="auto">
          <a:xfrm>
            <a:off x="2971800" y="228828"/>
            <a:ext cx="2667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CA" altLang="en-US" sz="3600" b="1" dirty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(SGK/ </a:t>
            </a:r>
            <a:r>
              <a:rPr lang="en-CA" altLang="en-US" sz="3600" b="1" dirty="0" smtClean="0">
                <a:solidFill>
                  <a:srgbClr val="0000F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27)</a:t>
            </a:r>
            <a:endParaRPr lang="en-CA" altLang="en-US" sz="3600" b="1" dirty="0">
              <a:solidFill>
                <a:srgbClr val="0000FF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1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2500"/>
                            </p:stCondLst>
                            <p:childTnLst>
                              <p:par>
                                <p:cTn id="13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/>
      <p:bldP spid="24" grpId="0"/>
      <p:bldP spid="27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 Box 5"/>
          <p:cNvSpPr txBox="1">
            <a:spLocks noChangeArrowheads="1"/>
          </p:cNvSpPr>
          <p:nvPr/>
        </p:nvSpPr>
        <p:spPr bwMode="auto">
          <a:xfrm>
            <a:off x="152400" y="485952"/>
            <a:ext cx="3962400" cy="31085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1/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Đọc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bản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vẽ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chiếu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1, 2, 3, 4 (H7.1).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Hãy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đánh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dấu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(x)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vào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bảng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7.1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chỉ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rõ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sự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tương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quan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giữa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bản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vẽ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với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vật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A, B, C, D</a:t>
            </a:r>
          </a:p>
        </p:txBody>
      </p:sp>
      <p:grpSp>
        <p:nvGrpSpPr>
          <p:cNvPr id="2" name="Group 33"/>
          <p:cNvGrpSpPr/>
          <p:nvPr/>
        </p:nvGrpSpPr>
        <p:grpSpPr>
          <a:xfrm>
            <a:off x="4114800" y="0"/>
            <a:ext cx="5029201" cy="3814465"/>
            <a:chOff x="3962400" y="0"/>
            <a:chExt cx="5181601" cy="3814465"/>
          </a:xfrm>
        </p:grpSpPr>
        <p:sp>
          <p:nvSpPr>
            <p:cNvPr id="14" name="Text Box 213">
              <a:extLst>
                <a:ext uri="{FF2B5EF4-FFF2-40B4-BE49-F238E27FC236}">
                  <a16:creationId xmlns="" xmlns:a16="http://schemas.microsoft.com/office/drawing/2014/main" id="{30DB55BF-C3BB-4845-9B40-21BA63B272A9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292189" y="3352800"/>
              <a:ext cx="4851811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vi-VN" sz="2400" i="1" dirty="0" err="1">
                  <a:solidFill>
                    <a:srgbClr val="FF0000"/>
                  </a:solidFill>
                  <a:cs typeface="Arial" pitchFamily="34" charset="0"/>
                </a:rPr>
                <a:t>Hình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solidFill>
                    <a:srgbClr val="FF0000"/>
                  </a:solidFill>
                  <a:cs typeface="Arial" pitchFamily="34" charset="0"/>
                </a:rPr>
                <a:t>7.1</a:t>
              </a:r>
              <a:r>
                <a:rPr lang="en-US" altLang="vi-VN" sz="2400" dirty="0">
                  <a:solidFill>
                    <a:srgbClr val="FF0000"/>
                  </a:solidFill>
                  <a:cs typeface="Arial" pitchFamily="34" charset="0"/>
                </a:rPr>
                <a:t>. Các bản vẽ hình chiếu</a:t>
              </a:r>
            </a:p>
          </p:txBody>
        </p:sp>
        <p:grpSp>
          <p:nvGrpSpPr>
            <p:cNvPr id="4" name="Group 29"/>
            <p:cNvGrpSpPr/>
            <p:nvPr/>
          </p:nvGrpSpPr>
          <p:grpSpPr>
            <a:xfrm>
              <a:off x="3962400" y="0"/>
              <a:ext cx="1155290" cy="3393643"/>
              <a:chOff x="3962400" y="0"/>
              <a:chExt cx="1155290" cy="3393643"/>
            </a:xfrm>
          </p:grpSpPr>
          <p:pic>
            <p:nvPicPr>
              <p:cNvPr id="3" name="Picture 2"/>
              <p:cNvPicPr>
                <a:picLocks noChangeAspect="1" noChangeArrowheads="1"/>
              </p:cNvPicPr>
              <p:nvPr/>
            </p:nvPicPr>
            <p:blipFill>
              <a:blip r:embed="rId2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3962400" y="0"/>
                <a:ext cx="1155290" cy="30480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5" name="Oval 214">
                <a:extLst>
                  <a:ext uri="{FF2B5EF4-FFF2-40B4-BE49-F238E27FC236}">
                    <a16:creationId xmlns="" xmlns:a16="http://schemas.microsoft.com/office/drawing/2014/main" id="{5B481D5B-BB7D-4217-A5DF-96A2C48F371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267200" y="2971800"/>
                <a:ext cx="482566" cy="421843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1</a:t>
                </a:r>
              </a:p>
            </p:txBody>
          </p:sp>
        </p:grpSp>
        <p:grpSp>
          <p:nvGrpSpPr>
            <p:cNvPr id="5" name="Group 30"/>
            <p:cNvGrpSpPr/>
            <p:nvPr/>
          </p:nvGrpSpPr>
          <p:grpSpPr>
            <a:xfrm>
              <a:off x="5105400" y="76200"/>
              <a:ext cx="1295400" cy="3328331"/>
              <a:chOff x="5105400" y="76200"/>
              <a:chExt cx="1295400" cy="3328331"/>
            </a:xfrm>
          </p:grpSpPr>
          <p:pic>
            <p:nvPicPr>
              <p:cNvPr id="1027" name="Picture 3"/>
              <p:cNvPicPr>
                <a:picLocks noChangeAspect="1" noChangeArrowheads="1"/>
              </p:cNvPicPr>
              <p:nvPr/>
            </p:nvPicPr>
            <p:blipFill>
              <a:blip r:embed="rId3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5105400" y="76200"/>
                <a:ext cx="1295400" cy="299643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6" name="Oval 217">
                <a:extLst>
                  <a:ext uri="{FF2B5EF4-FFF2-40B4-BE49-F238E27FC236}">
                    <a16:creationId xmlns="" xmlns:a16="http://schemas.microsoft.com/office/drawing/2014/main" id="{850DAF63-CAE1-4592-80CD-31EAB65F2C5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86400" y="29718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2</a:t>
                </a:r>
              </a:p>
            </p:txBody>
          </p:sp>
        </p:grpSp>
        <p:grpSp>
          <p:nvGrpSpPr>
            <p:cNvPr id="6" name="Group 32"/>
            <p:cNvGrpSpPr/>
            <p:nvPr/>
          </p:nvGrpSpPr>
          <p:grpSpPr>
            <a:xfrm>
              <a:off x="6324600" y="1828800"/>
              <a:ext cx="2819400" cy="1575732"/>
              <a:chOff x="6324600" y="1752599"/>
              <a:chExt cx="2819400" cy="1575732"/>
            </a:xfrm>
          </p:grpSpPr>
          <p:pic>
            <p:nvPicPr>
              <p:cNvPr id="1029" name="Picture 5"/>
              <p:cNvPicPr>
                <a:picLocks noChangeAspect="1" noChangeArrowheads="1"/>
              </p:cNvPicPr>
              <p:nvPr/>
            </p:nvPicPr>
            <p:blipFill>
              <a:blip r:embed="rId4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6324600" y="1752599"/>
                <a:ext cx="2819400" cy="1258661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8" name="Oval 219">
                <a:extLst>
                  <a:ext uri="{FF2B5EF4-FFF2-40B4-BE49-F238E27FC236}">
                    <a16:creationId xmlns="" xmlns:a16="http://schemas.microsoft.com/office/drawing/2014/main" id="{FB0D239B-226F-47AE-A1EC-83C53A3D778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620000" y="28956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4</a:t>
                </a:r>
              </a:p>
            </p:txBody>
          </p:sp>
        </p:grpSp>
        <p:grpSp>
          <p:nvGrpSpPr>
            <p:cNvPr id="7" name="Group 31"/>
            <p:cNvGrpSpPr/>
            <p:nvPr/>
          </p:nvGrpSpPr>
          <p:grpSpPr>
            <a:xfrm>
              <a:off x="6172200" y="76200"/>
              <a:ext cx="2971801" cy="1804331"/>
              <a:chOff x="6172200" y="76200"/>
              <a:chExt cx="2971801" cy="1804331"/>
            </a:xfrm>
          </p:grpSpPr>
          <p:pic>
            <p:nvPicPr>
              <p:cNvPr id="1028" name="Picture 4"/>
              <p:cNvPicPr>
                <a:picLocks noChangeAspect="1" noChangeArrowheads="1"/>
              </p:cNvPicPr>
              <p:nvPr/>
            </p:nvPicPr>
            <p:blipFill>
              <a:blip r:embed="rId5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6172200" y="76200"/>
                <a:ext cx="2971801" cy="1382233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7" name="Oval 218">
                <a:extLst>
                  <a:ext uri="{FF2B5EF4-FFF2-40B4-BE49-F238E27FC236}">
                    <a16:creationId xmlns="" xmlns:a16="http://schemas.microsoft.com/office/drawing/2014/main" id="{FC9A7044-885A-4957-9F66-48175360BB2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543800" y="14478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3</a:t>
                </a:r>
              </a:p>
            </p:txBody>
          </p:sp>
        </p:grpSp>
      </p:grpSp>
      <p:grpSp>
        <p:nvGrpSpPr>
          <p:cNvPr id="8" name="Group 34"/>
          <p:cNvGrpSpPr/>
          <p:nvPr/>
        </p:nvGrpSpPr>
        <p:grpSpPr>
          <a:xfrm>
            <a:off x="4267200" y="3962400"/>
            <a:ext cx="4876800" cy="2747665"/>
            <a:chOff x="3581400" y="3962400"/>
            <a:chExt cx="5562600" cy="2747665"/>
          </a:xfrm>
        </p:grpSpPr>
        <p:grpSp>
          <p:nvGrpSpPr>
            <p:cNvPr id="9" name="Group 28"/>
            <p:cNvGrpSpPr/>
            <p:nvPr/>
          </p:nvGrpSpPr>
          <p:grpSpPr>
            <a:xfrm>
              <a:off x="3581400" y="3962400"/>
              <a:ext cx="5562600" cy="2362200"/>
              <a:chOff x="3581400" y="3810000"/>
              <a:chExt cx="5562600" cy="2139886"/>
            </a:xfrm>
          </p:grpSpPr>
          <p:pic>
            <p:nvPicPr>
              <p:cNvPr id="23" name="Picture 24" descr="Cac vat the"/>
              <p:cNvPicPr>
                <a:picLocks noGrp="1" noChangeAspect="1" noChangeArrowheads="1"/>
              </p:cNvPicPr>
              <p:nvPr>
                <p:ph/>
              </p:nvPr>
            </p:nvPicPr>
            <p:blipFill>
              <a:blip r:embed="rId6" cstate="print"/>
              <a:srcRect/>
              <a:stretch>
                <a:fillRect/>
              </a:stretch>
            </p:blipFill>
            <p:spPr>
              <a:xfrm>
                <a:off x="3581400" y="3810000"/>
                <a:ext cx="5562600" cy="1644650"/>
              </a:xfrm>
              <a:noFill/>
              <a:ln/>
            </p:spPr>
          </p:pic>
          <p:sp>
            <p:nvSpPr>
              <p:cNvPr id="20" name="Oval 221">
                <a:extLst>
                  <a:ext uri="{FF2B5EF4-FFF2-40B4-BE49-F238E27FC236}">
                    <a16:creationId xmlns="" xmlns:a16="http://schemas.microsoft.com/office/drawing/2014/main" id="{927BA1FD-5555-4758-9714-14470510B0F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114800" y="5334000"/>
                <a:ext cx="492062" cy="533400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</a:t>
                </a:r>
              </a:p>
            </p:txBody>
          </p:sp>
          <p:sp>
            <p:nvSpPr>
              <p:cNvPr id="21" name="Oval 222">
                <a:extLst>
                  <a:ext uri="{FF2B5EF4-FFF2-40B4-BE49-F238E27FC236}">
                    <a16:creationId xmlns="" xmlns:a16="http://schemas.microsoft.com/office/drawing/2014/main" id="{39D3D971-DFD1-4851-88E4-D39E2D36E84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10200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</a:t>
                </a:r>
              </a:p>
            </p:txBody>
          </p:sp>
          <p:sp>
            <p:nvSpPr>
              <p:cNvPr id="22" name="Oval 223">
                <a:extLst>
                  <a:ext uri="{FF2B5EF4-FFF2-40B4-BE49-F238E27FC236}">
                    <a16:creationId xmlns="" xmlns:a16="http://schemas.microsoft.com/office/drawing/2014/main" id="{AC0D7975-7C83-4486-A85A-1570797FDDB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899338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C</a:t>
                </a:r>
              </a:p>
            </p:txBody>
          </p:sp>
          <p:sp>
            <p:nvSpPr>
              <p:cNvPr id="25" name="Oval 224">
                <a:extLst>
                  <a:ext uri="{FF2B5EF4-FFF2-40B4-BE49-F238E27FC236}">
                    <a16:creationId xmlns="" xmlns:a16="http://schemas.microsoft.com/office/drawing/2014/main" id="{3640A9C5-8E10-4763-8CD2-A40C1315173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8347138" y="5410200"/>
                <a:ext cx="492062" cy="539686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</a:t>
                </a:r>
              </a:p>
            </p:txBody>
          </p:sp>
        </p:grpSp>
        <p:sp>
          <p:nvSpPr>
            <p:cNvPr id="19" name="Text Box 220">
              <a:extLst>
                <a:ext uri="{FF2B5EF4-FFF2-40B4-BE49-F238E27FC236}">
                  <a16:creationId xmlns="" xmlns:a16="http://schemas.microsoft.com/office/drawing/2014/main" id="{DDBBEA86-5CEC-499B-8AC9-334B9DAE7CE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221162" y="6248400"/>
              <a:ext cx="3995738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i="1" dirty="0" err="1">
                  <a:solidFill>
                    <a:srgbClr val="FF0000"/>
                  </a:solidFill>
                  <a:cs typeface="Arial" pitchFamily="34" charset="0"/>
                </a:rPr>
                <a:t>Hình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solidFill>
                    <a:srgbClr val="FF0000"/>
                  </a:solidFill>
                  <a:cs typeface="Arial" pitchFamily="34" charset="0"/>
                </a:rPr>
                <a:t>7.2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. Các vật thể</a:t>
              </a:r>
            </a:p>
          </p:txBody>
        </p:sp>
      </p:grpSp>
      <p:graphicFrame>
        <p:nvGraphicFramePr>
          <p:cNvPr id="36" name="Group 131"/>
          <p:cNvGraphicFramePr>
            <a:graphicFrameLocks noGrp="1"/>
          </p:cNvGraphicFramePr>
          <p:nvPr/>
        </p:nvGraphicFramePr>
        <p:xfrm>
          <a:off x="304800" y="3541776"/>
          <a:ext cx="3886200" cy="3316224"/>
        </p:xfrm>
        <a:graphic>
          <a:graphicData uri="http://schemas.openxmlformats.org/drawingml/2006/table">
            <a:tbl>
              <a:tblPr/>
              <a:tblGrid>
                <a:gridCol w="1798638"/>
                <a:gridCol w="531812"/>
                <a:gridCol w="534988"/>
                <a:gridCol w="485775"/>
                <a:gridCol w="534987"/>
              </a:tblGrid>
              <a:tr h="79635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       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Vật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thể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vẽ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7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7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2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7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7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4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9941">
                <a:tc gridSpan="5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BẢNG 7.1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26" name="Text Box 4"/>
          <p:cNvSpPr txBox="1">
            <a:spLocks noChangeArrowheads="1"/>
          </p:cNvSpPr>
          <p:nvPr/>
        </p:nvSpPr>
        <p:spPr bwMode="auto">
          <a:xfrm>
            <a:off x="30272" y="9477"/>
            <a:ext cx="403860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600" b="1" dirty="0">
                <a:solidFill>
                  <a:srgbClr val="FF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II. NỘI DUNG:</a:t>
            </a:r>
            <a:endParaRPr lang="en-CA" altLang="en-US" sz="3600" b="1" dirty="0">
              <a:solidFill>
                <a:srgbClr val="FF33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1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2000"/>
                            </p:stCondLst>
                            <p:childTnLst>
                              <p:par>
                                <p:cTn id="21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3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  <p:bldP spid="26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 Box 5"/>
          <p:cNvSpPr txBox="1">
            <a:spLocks noChangeArrowheads="1"/>
          </p:cNvSpPr>
          <p:nvPr/>
        </p:nvSpPr>
        <p:spPr bwMode="auto">
          <a:xfrm>
            <a:off x="152400" y="762000"/>
            <a:ext cx="3962400" cy="26776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2/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Phân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tích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vật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(H7.2)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xác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định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vật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được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tạo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thành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từ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khối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học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nào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bằng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đánh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dấu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(x)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vào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bảng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7.2</a:t>
            </a:r>
          </a:p>
        </p:txBody>
      </p:sp>
      <p:grpSp>
        <p:nvGrpSpPr>
          <p:cNvPr id="2" name="Group 34"/>
          <p:cNvGrpSpPr/>
          <p:nvPr/>
        </p:nvGrpSpPr>
        <p:grpSpPr>
          <a:xfrm>
            <a:off x="152400" y="3581400"/>
            <a:ext cx="8991600" cy="3357265"/>
            <a:chOff x="3581400" y="3962400"/>
            <a:chExt cx="5562600" cy="2747665"/>
          </a:xfrm>
        </p:grpSpPr>
        <p:grpSp>
          <p:nvGrpSpPr>
            <p:cNvPr id="3" name="Group 28"/>
            <p:cNvGrpSpPr/>
            <p:nvPr/>
          </p:nvGrpSpPr>
          <p:grpSpPr>
            <a:xfrm>
              <a:off x="3581400" y="3962400"/>
              <a:ext cx="5562600" cy="2362200"/>
              <a:chOff x="3581400" y="3810000"/>
              <a:chExt cx="5562600" cy="2139886"/>
            </a:xfrm>
          </p:grpSpPr>
          <p:pic>
            <p:nvPicPr>
              <p:cNvPr id="23" name="Picture 24" descr="Cac vat the"/>
              <p:cNvPicPr>
                <a:picLocks noGrp="1" noChangeAspect="1" noChangeArrowheads="1"/>
              </p:cNvPicPr>
              <p:nvPr>
                <p:ph/>
              </p:nvPr>
            </p:nvPicPr>
            <p:blipFill>
              <a:blip r:embed="rId2" cstate="print"/>
              <a:srcRect/>
              <a:stretch>
                <a:fillRect/>
              </a:stretch>
            </p:blipFill>
            <p:spPr>
              <a:xfrm>
                <a:off x="3581400" y="3810000"/>
                <a:ext cx="5562600" cy="1644650"/>
              </a:xfrm>
              <a:noFill/>
              <a:ln/>
            </p:spPr>
          </p:pic>
          <p:sp>
            <p:nvSpPr>
              <p:cNvPr id="20" name="Oval 221">
                <a:extLst>
                  <a:ext uri="{FF2B5EF4-FFF2-40B4-BE49-F238E27FC236}">
                    <a16:creationId xmlns="" xmlns:a16="http://schemas.microsoft.com/office/drawing/2014/main" id="{927BA1FD-5555-4758-9714-14470510B0F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114800" y="5334000"/>
                <a:ext cx="492062" cy="533400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</a:t>
                </a:r>
              </a:p>
            </p:txBody>
          </p:sp>
          <p:sp>
            <p:nvSpPr>
              <p:cNvPr id="21" name="Oval 222">
                <a:extLst>
                  <a:ext uri="{FF2B5EF4-FFF2-40B4-BE49-F238E27FC236}">
                    <a16:creationId xmlns="" xmlns:a16="http://schemas.microsoft.com/office/drawing/2014/main" id="{39D3D971-DFD1-4851-88E4-D39E2D36E84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10200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</a:t>
                </a:r>
              </a:p>
            </p:txBody>
          </p:sp>
          <p:sp>
            <p:nvSpPr>
              <p:cNvPr id="22" name="Oval 223">
                <a:extLst>
                  <a:ext uri="{FF2B5EF4-FFF2-40B4-BE49-F238E27FC236}">
                    <a16:creationId xmlns="" xmlns:a16="http://schemas.microsoft.com/office/drawing/2014/main" id="{AC0D7975-7C83-4486-A85A-1570797FDDB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899338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C</a:t>
                </a:r>
              </a:p>
            </p:txBody>
          </p:sp>
          <p:sp>
            <p:nvSpPr>
              <p:cNvPr id="25" name="Oval 224">
                <a:extLst>
                  <a:ext uri="{FF2B5EF4-FFF2-40B4-BE49-F238E27FC236}">
                    <a16:creationId xmlns="" xmlns:a16="http://schemas.microsoft.com/office/drawing/2014/main" id="{3640A9C5-8E10-4763-8CD2-A40C1315173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8347138" y="5410200"/>
                <a:ext cx="492062" cy="539686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</a:t>
                </a:r>
              </a:p>
            </p:txBody>
          </p:sp>
        </p:grpSp>
        <p:sp>
          <p:nvSpPr>
            <p:cNvPr id="19" name="Text Box 220">
              <a:extLst>
                <a:ext uri="{FF2B5EF4-FFF2-40B4-BE49-F238E27FC236}">
                  <a16:creationId xmlns="" xmlns:a16="http://schemas.microsoft.com/office/drawing/2014/main" id="{DDBBEA86-5CEC-499B-8AC9-334B9DAE7CE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221162" y="6248400"/>
              <a:ext cx="3995738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i="1" dirty="0" err="1">
                  <a:solidFill>
                    <a:srgbClr val="FF0000"/>
                  </a:solidFill>
                  <a:cs typeface="Arial" pitchFamily="34" charset="0"/>
                </a:rPr>
                <a:t>Hình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solidFill>
                    <a:srgbClr val="FF0000"/>
                  </a:solidFill>
                  <a:cs typeface="Arial" pitchFamily="34" charset="0"/>
                </a:rPr>
                <a:t>7.2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. Các vật thể</a:t>
              </a:r>
            </a:p>
          </p:txBody>
        </p:sp>
      </p:grpSp>
      <p:graphicFrame>
        <p:nvGraphicFramePr>
          <p:cNvPr id="26" name="Group 129"/>
          <p:cNvGraphicFramePr>
            <a:graphicFrameLocks noGrp="1"/>
          </p:cNvGraphicFramePr>
          <p:nvPr>
            <p:ph idx="1"/>
          </p:nvPr>
        </p:nvGraphicFramePr>
        <p:xfrm>
          <a:off x="4419600" y="152400"/>
          <a:ext cx="4419600" cy="3316224"/>
        </p:xfrm>
        <a:graphic>
          <a:graphicData uri="http://schemas.openxmlformats.org/drawingml/2006/table">
            <a:tbl>
              <a:tblPr/>
              <a:tblGrid>
                <a:gridCol w="2044700"/>
                <a:gridCol w="606425"/>
                <a:gridCol w="608013"/>
                <a:gridCol w="552450"/>
                <a:gridCol w="608012"/>
              </a:tblGrid>
              <a:tr h="6921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         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Vật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thể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KhốI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học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222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trụ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238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nón cụt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222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hộp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222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chỏm cầu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27025">
                <a:tc gridSpan="5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BẢNG 7.2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12" name="Text Box 4"/>
          <p:cNvSpPr txBox="1">
            <a:spLocks noChangeArrowheads="1"/>
          </p:cNvSpPr>
          <p:nvPr/>
        </p:nvSpPr>
        <p:spPr bwMode="auto">
          <a:xfrm>
            <a:off x="30272" y="9477"/>
            <a:ext cx="403860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600" b="1" dirty="0">
                <a:solidFill>
                  <a:srgbClr val="FF33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II. NỘI DUNG:</a:t>
            </a:r>
            <a:endParaRPr lang="en-CA" altLang="en-US" sz="3600" b="1" dirty="0">
              <a:solidFill>
                <a:srgbClr val="FF33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1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4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 Box 5"/>
          <p:cNvSpPr txBox="1">
            <a:spLocks noChangeArrowheads="1"/>
          </p:cNvSpPr>
          <p:nvPr/>
        </p:nvSpPr>
        <p:spPr bwMode="auto">
          <a:xfrm>
            <a:off x="152400" y="685800"/>
            <a:ext cx="3810000" cy="26776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1/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Đọc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kỹ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7.1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và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đối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chiếu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với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vật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trong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7.2.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Nhận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đúng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dạng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,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sau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đó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đánh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dấu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(x)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vào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ô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bảng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7.1</a:t>
            </a:r>
          </a:p>
        </p:txBody>
      </p:sp>
      <p:grpSp>
        <p:nvGrpSpPr>
          <p:cNvPr id="8" name="Group 34"/>
          <p:cNvGrpSpPr/>
          <p:nvPr/>
        </p:nvGrpSpPr>
        <p:grpSpPr>
          <a:xfrm>
            <a:off x="4267200" y="3962400"/>
            <a:ext cx="4876800" cy="2747665"/>
            <a:chOff x="3581400" y="3962400"/>
            <a:chExt cx="5562600" cy="2747665"/>
          </a:xfrm>
        </p:grpSpPr>
        <p:grpSp>
          <p:nvGrpSpPr>
            <p:cNvPr id="9" name="Group 28"/>
            <p:cNvGrpSpPr/>
            <p:nvPr/>
          </p:nvGrpSpPr>
          <p:grpSpPr>
            <a:xfrm>
              <a:off x="3581400" y="3962400"/>
              <a:ext cx="5562600" cy="2362200"/>
              <a:chOff x="3581400" y="3810000"/>
              <a:chExt cx="5562600" cy="2139886"/>
            </a:xfrm>
          </p:grpSpPr>
          <p:pic>
            <p:nvPicPr>
              <p:cNvPr id="23" name="Picture 24" descr="Cac vat the"/>
              <p:cNvPicPr>
                <a:picLocks noGrp="1" noChangeAspect="1" noChangeArrowheads="1"/>
              </p:cNvPicPr>
              <p:nvPr>
                <p:ph/>
              </p:nvPr>
            </p:nvPicPr>
            <p:blipFill>
              <a:blip r:embed="rId2" cstate="print"/>
              <a:srcRect/>
              <a:stretch>
                <a:fillRect/>
              </a:stretch>
            </p:blipFill>
            <p:spPr>
              <a:xfrm>
                <a:off x="3581400" y="3810000"/>
                <a:ext cx="5562600" cy="1644650"/>
              </a:xfrm>
              <a:noFill/>
              <a:ln/>
            </p:spPr>
          </p:pic>
          <p:sp>
            <p:nvSpPr>
              <p:cNvPr id="20" name="Oval 221">
                <a:extLst>
                  <a:ext uri="{FF2B5EF4-FFF2-40B4-BE49-F238E27FC236}">
                    <a16:creationId xmlns="" xmlns:a16="http://schemas.microsoft.com/office/drawing/2014/main" id="{927BA1FD-5555-4758-9714-14470510B0F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114800" y="5334000"/>
                <a:ext cx="492062" cy="533400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</a:t>
                </a:r>
              </a:p>
            </p:txBody>
          </p:sp>
          <p:sp>
            <p:nvSpPr>
              <p:cNvPr id="21" name="Oval 222">
                <a:extLst>
                  <a:ext uri="{FF2B5EF4-FFF2-40B4-BE49-F238E27FC236}">
                    <a16:creationId xmlns="" xmlns:a16="http://schemas.microsoft.com/office/drawing/2014/main" id="{39D3D971-DFD1-4851-88E4-D39E2D36E84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10200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</a:t>
                </a:r>
              </a:p>
            </p:txBody>
          </p:sp>
          <p:sp>
            <p:nvSpPr>
              <p:cNvPr id="22" name="Oval 223">
                <a:extLst>
                  <a:ext uri="{FF2B5EF4-FFF2-40B4-BE49-F238E27FC236}">
                    <a16:creationId xmlns="" xmlns:a16="http://schemas.microsoft.com/office/drawing/2014/main" id="{AC0D7975-7C83-4486-A85A-1570797FDDB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899338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C</a:t>
                </a:r>
              </a:p>
            </p:txBody>
          </p:sp>
          <p:sp>
            <p:nvSpPr>
              <p:cNvPr id="25" name="Oval 224">
                <a:extLst>
                  <a:ext uri="{FF2B5EF4-FFF2-40B4-BE49-F238E27FC236}">
                    <a16:creationId xmlns="" xmlns:a16="http://schemas.microsoft.com/office/drawing/2014/main" id="{3640A9C5-8E10-4763-8CD2-A40C1315173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8347138" y="5410200"/>
                <a:ext cx="492062" cy="539686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</a:t>
                </a:r>
              </a:p>
            </p:txBody>
          </p:sp>
        </p:grpSp>
        <p:sp>
          <p:nvSpPr>
            <p:cNvPr id="19" name="Text Box 220">
              <a:extLst>
                <a:ext uri="{FF2B5EF4-FFF2-40B4-BE49-F238E27FC236}">
                  <a16:creationId xmlns="" xmlns:a16="http://schemas.microsoft.com/office/drawing/2014/main" id="{DDBBEA86-5CEC-499B-8AC9-334B9DAE7CE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221162" y="6248400"/>
              <a:ext cx="3995738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i="1" dirty="0" err="1">
                  <a:solidFill>
                    <a:srgbClr val="FF0000"/>
                  </a:solidFill>
                  <a:cs typeface="Arial" pitchFamily="34" charset="0"/>
                </a:rPr>
                <a:t>Hình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solidFill>
                    <a:srgbClr val="FF0000"/>
                  </a:solidFill>
                  <a:cs typeface="Arial" pitchFamily="34" charset="0"/>
                </a:rPr>
                <a:t>7.2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. Các vật thể</a:t>
              </a:r>
            </a:p>
          </p:txBody>
        </p:sp>
      </p:grpSp>
      <p:graphicFrame>
        <p:nvGraphicFramePr>
          <p:cNvPr id="36" name="Group 131"/>
          <p:cNvGraphicFramePr>
            <a:graphicFrameLocks noGrp="1"/>
          </p:cNvGraphicFramePr>
          <p:nvPr/>
        </p:nvGraphicFramePr>
        <p:xfrm>
          <a:off x="304800" y="3465576"/>
          <a:ext cx="3886200" cy="3316224"/>
        </p:xfrm>
        <a:graphic>
          <a:graphicData uri="http://schemas.openxmlformats.org/drawingml/2006/table">
            <a:tbl>
              <a:tblPr/>
              <a:tblGrid>
                <a:gridCol w="1798638"/>
                <a:gridCol w="531812"/>
                <a:gridCol w="534988"/>
                <a:gridCol w="485775"/>
                <a:gridCol w="534987"/>
              </a:tblGrid>
              <a:tr h="81413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       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Vật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thể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vẽ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78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78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2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78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78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4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94868">
                <a:tc gridSpan="5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BẢNG 7.1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26" name="Text Box 6"/>
          <p:cNvSpPr txBox="1">
            <a:spLocks noChangeArrowheads="1"/>
          </p:cNvSpPr>
          <p:nvPr/>
        </p:nvSpPr>
        <p:spPr bwMode="auto">
          <a:xfrm>
            <a:off x="0" y="0"/>
            <a:ext cx="6858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600" b="1" dirty="0">
                <a:solidFill>
                  <a:srgbClr val="FF33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CÁC BƯỚC TIẾN HÀNH: </a:t>
            </a:r>
            <a:endParaRPr lang="en-CA" altLang="en-US" sz="3600" b="1" dirty="0">
              <a:solidFill>
                <a:srgbClr val="FF33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2" name="Group 33"/>
          <p:cNvGrpSpPr/>
          <p:nvPr/>
        </p:nvGrpSpPr>
        <p:grpSpPr>
          <a:xfrm>
            <a:off x="3962400" y="533400"/>
            <a:ext cx="5181601" cy="3581400"/>
            <a:chOff x="3962400" y="0"/>
            <a:chExt cx="5181601" cy="3814465"/>
          </a:xfrm>
        </p:grpSpPr>
        <p:sp>
          <p:nvSpPr>
            <p:cNvPr id="14" name="Text Box 213">
              <a:extLst>
                <a:ext uri="{FF2B5EF4-FFF2-40B4-BE49-F238E27FC236}">
                  <a16:creationId xmlns="" xmlns:a16="http://schemas.microsoft.com/office/drawing/2014/main" id="{30DB55BF-C3BB-4845-9B40-21BA63B272A9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292189" y="3352800"/>
              <a:ext cx="4851811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vi-VN" sz="2400" i="1" dirty="0" err="1">
                  <a:solidFill>
                    <a:srgbClr val="FF0000"/>
                  </a:solidFill>
                  <a:cs typeface="Arial" pitchFamily="34" charset="0"/>
                </a:rPr>
                <a:t>Hình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solidFill>
                    <a:srgbClr val="FF0000"/>
                  </a:solidFill>
                  <a:cs typeface="Arial" pitchFamily="34" charset="0"/>
                </a:rPr>
                <a:t>7.1</a:t>
              </a:r>
              <a:r>
                <a:rPr lang="en-US" altLang="vi-VN" sz="2400" dirty="0">
                  <a:solidFill>
                    <a:srgbClr val="FF0000"/>
                  </a:solidFill>
                  <a:cs typeface="Arial" pitchFamily="34" charset="0"/>
                </a:rPr>
                <a:t>. Các bản vẽ hình chiếu</a:t>
              </a:r>
            </a:p>
          </p:txBody>
        </p:sp>
        <p:grpSp>
          <p:nvGrpSpPr>
            <p:cNvPr id="4" name="Group 29"/>
            <p:cNvGrpSpPr/>
            <p:nvPr/>
          </p:nvGrpSpPr>
          <p:grpSpPr>
            <a:xfrm>
              <a:off x="3962400" y="0"/>
              <a:ext cx="1155290" cy="3393643"/>
              <a:chOff x="3962400" y="0"/>
              <a:chExt cx="1155290" cy="3393643"/>
            </a:xfrm>
          </p:grpSpPr>
          <p:pic>
            <p:nvPicPr>
              <p:cNvPr id="3" name="Picture 2"/>
              <p:cNvPicPr>
                <a:picLocks noChangeAspect="1" noChangeArrowheads="1"/>
              </p:cNvPicPr>
              <p:nvPr/>
            </p:nvPicPr>
            <p:blipFill>
              <a:blip r:embed="rId3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3962400" y="0"/>
                <a:ext cx="1155290" cy="30480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5" name="Oval 214">
                <a:extLst>
                  <a:ext uri="{FF2B5EF4-FFF2-40B4-BE49-F238E27FC236}">
                    <a16:creationId xmlns="" xmlns:a16="http://schemas.microsoft.com/office/drawing/2014/main" id="{5B481D5B-BB7D-4217-A5DF-96A2C48F371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267200" y="2971800"/>
                <a:ext cx="482566" cy="421843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1</a:t>
                </a:r>
              </a:p>
            </p:txBody>
          </p:sp>
        </p:grpSp>
        <p:grpSp>
          <p:nvGrpSpPr>
            <p:cNvPr id="5" name="Group 30"/>
            <p:cNvGrpSpPr/>
            <p:nvPr/>
          </p:nvGrpSpPr>
          <p:grpSpPr>
            <a:xfrm>
              <a:off x="5105400" y="76200"/>
              <a:ext cx="1295400" cy="3328331"/>
              <a:chOff x="5105400" y="76200"/>
              <a:chExt cx="1295400" cy="3328331"/>
            </a:xfrm>
          </p:grpSpPr>
          <p:pic>
            <p:nvPicPr>
              <p:cNvPr id="1027" name="Picture 3"/>
              <p:cNvPicPr>
                <a:picLocks noChangeAspect="1" noChangeArrowheads="1"/>
              </p:cNvPicPr>
              <p:nvPr/>
            </p:nvPicPr>
            <p:blipFill>
              <a:blip r:embed="rId4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5105400" y="76200"/>
                <a:ext cx="1295400" cy="299643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6" name="Oval 217">
                <a:extLst>
                  <a:ext uri="{FF2B5EF4-FFF2-40B4-BE49-F238E27FC236}">
                    <a16:creationId xmlns="" xmlns:a16="http://schemas.microsoft.com/office/drawing/2014/main" id="{850DAF63-CAE1-4592-80CD-31EAB65F2C5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86400" y="29718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2</a:t>
                </a:r>
              </a:p>
            </p:txBody>
          </p:sp>
        </p:grpSp>
        <p:grpSp>
          <p:nvGrpSpPr>
            <p:cNvPr id="6" name="Group 32"/>
            <p:cNvGrpSpPr/>
            <p:nvPr/>
          </p:nvGrpSpPr>
          <p:grpSpPr>
            <a:xfrm>
              <a:off x="6324600" y="1828800"/>
              <a:ext cx="2819400" cy="1575732"/>
              <a:chOff x="6324600" y="1752599"/>
              <a:chExt cx="2819400" cy="1575732"/>
            </a:xfrm>
          </p:grpSpPr>
          <p:pic>
            <p:nvPicPr>
              <p:cNvPr id="1029" name="Picture 5"/>
              <p:cNvPicPr>
                <a:picLocks noChangeAspect="1" noChangeArrowheads="1"/>
              </p:cNvPicPr>
              <p:nvPr/>
            </p:nvPicPr>
            <p:blipFill>
              <a:blip r:embed="rId5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6324600" y="1752599"/>
                <a:ext cx="2819400" cy="1258661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8" name="Oval 219">
                <a:extLst>
                  <a:ext uri="{FF2B5EF4-FFF2-40B4-BE49-F238E27FC236}">
                    <a16:creationId xmlns="" xmlns:a16="http://schemas.microsoft.com/office/drawing/2014/main" id="{FB0D239B-226F-47AE-A1EC-83C53A3D778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620000" y="28956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4</a:t>
                </a:r>
              </a:p>
            </p:txBody>
          </p:sp>
        </p:grpSp>
        <p:grpSp>
          <p:nvGrpSpPr>
            <p:cNvPr id="7" name="Group 31"/>
            <p:cNvGrpSpPr/>
            <p:nvPr/>
          </p:nvGrpSpPr>
          <p:grpSpPr>
            <a:xfrm>
              <a:off x="6172200" y="76200"/>
              <a:ext cx="2971801" cy="1804331"/>
              <a:chOff x="6172200" y="76200"/>
              <a:chExt cx="2971801" cy="1804331"/>
            </a:xfrm>
          </p:grpSpPr>
          <p:pic>
            <p:nvPicPr>
              <p:cNvPr id="1028" name="Picture 4"/>
              <p:cNvPicPr>
                <a:picLocks noChangeAspect="1" noChangeArrowheads="1"/>
              </p:cNvPicPr>
              <p:nvPr/>
            </p:nvPicPr>
            <p:blipFill>
              <a:blip r:embed="rId6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6172200" y="76200"/>
                <a:ext cx="2971801" cy="1382233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7" name="Oval 218">
                <a:extLst>
                  <a:ext uri="{FF2B5EF4-FFF2-40B4-BE49-F238E27FC236}">
                    <a16:creationId xmlns="" xmlns:a16="http://schemas.microsoft.com/office/drawing/2014/main" id="{FC9A7044-885A-4957-9F66-48175360BB2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543800" y="14478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3</a:t>
                </a: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11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0" fill="hold">
                            <p:stCondLst>
                              <p:cond delay="2000"/>
                            </p:stCondLst>
                            <p:childTnLst>
                              <p:par>
                                <p:cTn id="21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3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  <p:bldP spid="26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Text Box 220">
            <a:extLst>
              <a:ext uri="{FF2B5EF4-FFF2-40B4-BE49-F238E27FC236}">
                <a16:creationId xmlns="" xmlns:a16="http://schemas.microsoft.com/office/drawing/2014/main" id="{DDBBEA86-5CEC-499B-8AC9-334B9DAE7CE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51664" y="6333069"/>
            <a:ext cx="6568336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/>
            <a:r>
              <a:rPr lang="en-US" altLang="vi-VN" sz="2400" i="1" dirty="0" err="1">
                <a:cs typeface="Arial" pitchFamily="34" charset="0"/>
              </a:rPr>
              <a:t>Hình</a:t>
            </a:r>
            <a:r>
              <a:rPr lang="en-US" altLang="vi-VN" sz="2400" i="1" dirty="0">
                <a:cs typeface="Arial" pitchFamily="34" charset="0"/>
              </a:rPr>
              <a:t> </a:t>
            </a:r>
            <a:r>
              <a:rPr lang="en-US" altLang="vi-VN" sz="2400" i="1" dirty="0" smtClean="0">
                <a:cs typeface="Arial" pitchFamily="34" charset="0"/>
              </a:rPr>
              <a:t>7.2</a:t>
            </a:r>
            <a:r>
              <a:rPr lang="en-US" altLang="vi-VN" sz="2400" i="1" dirty="0">
                <a:cs typeface="Arial" pitchFamily="34" charset="0"/>
              </a:rPr>
              <a:t>. Các vật thể</a:t>
            </a:r>
          </a:p>
        </p:txBody>
      </p:sp>
      <p:sp>
        <p:nvSpPr>
          <p:cNvPr id="23" name="Text Box 213">
            <a:extLst>
              <a:ext uri="{FF2B5EF4-FFF2-40B4-BE49-F238E27FC236}">
                <a16:creationId xmlns="" xmlns:a16="http://schemas.microsoft.com/office/drawing/2014/main" id="{30DB55BF-C3BB-4845-9B40-21BA63B272A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36687" y="3429000"/>
            <a:ext cx="6421513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vi-VN" sz="2400" i="1" dirty="0" err="1">
                <a:cs typeface="Arial" pitchFamily="34" charset="0"/>
              </a:rPr>
              <a:t>Hình</a:t>
            </a:r>
            <a:r>
              <a:rPr lang="en-US" altLang="vi-VN" sz="2400" i="1" dirty="0">
                <a:cs typeface="Arial" pitchFamily="34" charset="0"/>
              </a:rPr>
              <a:t> </a:t>
            </a:r>
            <a:r>
              <a:rPr lang="en-US" altLang="vi-VN" sz="2400" i="1" dirty="0" smtClean="0">
                <a:cs typeface="Arial" pitchFamily="34" charset="0"/>
              </a:rPr>
              <a:t>7.1</a:t>
            </a:r>
            <a:r>
              <a:rPr lang="en-US" altLang="vi-VN" sz="2400" dirty="0">
                <a:cs typeface="Arial" pitchFamily="34" charset="0"/>
              </a:rPr>
              <a:t>. Các bản vẽ hình chiếu</a:t>
            </a:r>
          </a:p>
        </p:txBody>
      </p:sp>
      <p:grpSp>
        <p:nvGrpSpPr>
          <p:cNvPr id="24" name="Group 29"/>
          <p:cNvGrpSpPr/>
          <p:nvPr/>
        </p:nvGrpSpPr>
        <p:grpSpPr>
          <a:xfrm>
            <a:off x="914400" y="0"/>
            <a:ext cx="1600200" cy="3657600"/>
            <a:chOff x="3962400" y="0"/>
            <a:chExt cx="1155290" cy="3393643"/>
          </a:xfrm>
        </p:grpSpPr>
        <p:pic>
          <p:nvPicPr>
            <p:cNvPr id="34" name="Picture 33"/>
            <p:cNvPicPr>
              <a:picLocks noChangeAspect="1" noChangeArrowheads="1"/>
            </p:cNvPicPr>
            <p:nvPr/>
          </p:nvPicPr>
          <p:blipFill>
            <a:blip r:embed="rId3" cstate="print">
              <a:lum bright="-20000" contrast="40000"/>
            </a:blip>
            <a:srcRect/>
            <a:stretch>
              <a:fillRect/>
            </a:stretch>
          </p:blipFill>
          <p:spPr bwMode="auto">
            <a:xfrm>
              <a:off x="3962400" y="0"/>
              <a:ext cx="1155290" cy="3048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35" name="Oval 214">
              <a:extLst>
                <a:ext uri="{FF2B5EF4-FFF2-40B4-BE49-F238E27FC236}">
                  <a16:creationId xmlns="" xmlns:a16="http://schemas.microsoft.com/office/drawing/2014/main" id="{5B481D5B-BB7D-4217-A5DF-96A2C48F3719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267200" y="2971800"/>
              <a:ext cx="482566" cy="421843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1</a:t>
              </a:r>
            </a:p>
          </p:txBody>
        </p:sp>
      </p:grpSp>
      <p:grpSp>
        <p:nvGrpSpPr>
          <p:cNvPr id="25" name="Group 30"/>
          <p:cNvGrpSpPr/>
          <p:nvPr/>
        </p:nvGrpSpPr>
        <p:grpSpPr>
          <a:xfrm>
            <a:off x="2895600" y="76200"/>
            <a:ext cx="1676400" cy="3359601"/>
            <a:chOff x="5105400" y="76200"/>
            <a:chExt cx="1295400" cy="3328331"/>
          </a:xfrm>
        </p:grpSpPr>
        <p:pic>
          <p:nvPicPr>
            <p:cNvPr id="32" name="Picture 3"/>
            <p:cNvPicPr>
              <a:picLocks noChangeAspect="1" noChangeArrowheads="1"/>
            </p:cNvPicPr>
            <p:nvPr/>
          </p:nvPicPr>
          <p:blipFill>
            <a:blip r:embed="rId4" cstate="print">
              <a:lum bright="-20000" contrast="40000"/>
            </a:blip>
            <a:srcRect/>
            <a:stretch>
              <a:fillRect/>
            </a:stretch>
          </p:blipFill>
          <p:spPr bwMode="auto">
            <a:xfrm>
              <a:off x="5105400" y="76200"/>
              <a:ext cx="1295400" cy="299643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33" name="Oval 217">
              <a:extLst>
                <a:ext uri="{FF2B5EF4-FFF2-40B4-BE49-F238E27FC236}">
                  <a16:creationId xmlns="" xmlns:a16="http://schemas.microsoft.com/office/drawing/2014/main" id="{850DAF63-CAE1-4592-80CD-31EAB65F2C5E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486400" y="2971800"/>
              <a:ext cx="421825" cy="432731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2</a:t>
              </a:r>
            </a:p>
          </p:txBody>
        </p:sp>
      </p:grpSp>
      <p:grpSp>
        <p:nvGrpSpPr>
          <p:cNvPr id="26" name="Group 32"/>
          <p:cNvGrpSpPr/>
          <p:nvPr/>
        </p:nvGrpSpPr>
        <p:grpSpPr>
          <a:xfrm>
            <a:off x="5105400" y="1905000"/>
            <a:ext cx="3731558" cy="1731276"/>
            <a:chOff x="6324600" y="1752599"/>
            <a:chExt cx="2819400" cy="1575732"/>
          </a:xfrm>
        </p:grpSpPr>
        <p:pic>
          <p:nvPicPr>
            <p:cNvPr id="30" name="Picture 5"/>
            <p:cNvPicPr>
              <a:picLocks noChangeAspect="1" noChangeArrowheads="1"/>
            </p:cNvPicPr>
            <p:nvPr/>
          </p:nvPicPr>
          <p:blipFill>
            <a:blip r:embed="rId5" cstate="print">
              <a:lum bright="-20000" contrast="40000"/>
            </a:blip>
            <a:srcRect/>
            <a:stretch>
              <a:fillRect/>
            </a:stretch>
          </p:blipFill>
          <p:spPr bwMode="auto">
            <a:xfrm>
              <a:off x="6324600" y="1752599"/>
              <a:ext cx="2819400" cy="125866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31" name="Oval 219">
              <a:extLst>
                <a:ext uri="{FF2B5EF4-FFF2-40B4-BE49-F238E27FC236}">
                  <a16:creationId xmlns="" xmlns:a16="http://schemas.microsoft.com/office/drawing/2014/main" id="{FB0D239B-226F-47AE-A1EC-83C53A3D778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620000" y="2895600"/>
              <a:ext cx="421825" cy="432731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4</a:t>
              </a:r>
            </a:p>
          </p:txBody>
        </p:sp>
      </p:grpSp>
      <p:grpSp>
        <p:nvGrpSpPr>
          <p:cNvPr id="27" name="Group 31"/>
          <p:cNvGrpSpPr/>
          <p:nvPr/>
        </p:nvGrpSpPr>
        <p:grpSpPr>
          <a:xfrm>
            <a:off x="4876800" y="83722"/>
            <a:ext cx="3933265" cy="1982441"/>
            <a:chOff x="6172200" y="76200"/>
            <a:chExt cx="2971801" cy="1804331"/>
          </a:xfrm>
        </p:grpSpPr>
        <p:pic>
          <p:nvPicPr>
            <p:cNvPr id="28" name="Picture 4"/>
            <p:cNvPicPr>
              <a:picLocks noChangeAspect="1" noChangeArrowheads="1"/>
            </p:cNvPicPr>
            <p:nvPr/>
          </p:nvPicPr>
          <p:blipFill>
            <a:blip r:embed="rId6" cstate="print">
              <a:lum bright="-20000" contrast="40000"/>
            </a:blip>
            <a:srcRect/>
            <a:stretch>
              <a:fillRect/>
            </a:stretch>
          </p:blipFill>
          <p:spPr bwMode="auto">
            <a:xfrm>
              <a:off x="6172200" y="76200"/>
              <a:ext cx="2971801" cy="1382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29" name="Oval 218">
              <a:extLst>
                <a:ext uri="{FF2B5EF4-FFF2-40B4-BE49-F238E27FC236}">
                  <a16:creationId xmlns="" xmlns:a16="http://schemas.microsoft.com/office/drawing/2014/main" id="{FC9A7044-885A-4957-9F66-48175360BB2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543800" y="1447800"/>
              <a:ext cx="421825" cy="432731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3</a:t>
              </a:r>
            </a:p>
          </p:txBody>
        </p:sp>
      </p:grpSp>
      <p:grpSp>
        <p:nvGrpSpPr>
          <p:cNvPr id="45" name="Group 44"/>
          <p:cNvGrpSpPr/>
          <p:nvPr/>
        </p:nvGrpSpPr>
        <p:grpSpPr>
          <a:xfrm>
            <a:off x="304800" y="4019688"/>
            <a:ext cx="1790700" cy="2429979"/>
            <a:chOff x="304800" y="3886200"/>
            <a:chExt cx="1790700" cy="2429979"/>
          </a:xfrm>
        </p:grpSpPr>
        <p:sp>
          <p:nvSpPr>
            <p:cNvPr id="40" name="Oval 221">
              <a:extLst>
                <a:ext uri="{FF2B5EF4-FFF2-40B4-BE49-F238E27FC236}">
                  <a16:creationId xmlns="" xmlns:a16="http://schemas.microsoft.com/office/drawing/2014/main" id="{927BA1FD-5555-4758-9714-14470510B0F3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876822" y="5646673"/>
              <a:ext cx="808869" cy="669506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8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A</a:t>
              </a:r>
            </a:p>
          </p:txBody>
        </p:sp>
        <p:pic>
          <p:nvPicPr>
            <p:cNvPr id="1026" name="Picture 2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304800" y="3886200"/>
              <a:ext cx="1790700" cy="176212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48" name="Group 47"/>
          <p:cNvGrpSpPr/>
          <p:nvPr/>
        </p:nvGrpSpPr>
        <p:grpSpPr>
          <a:xfrm>
            <a:off x="2743200" y="3988156"/>
            <a:ext cx="1247775" cy="2409624"/>
            <a:chOff x="2743200" y="3854668"/>
            <a:chExt cx="1247775" cy="2409624"/>
          </a:xfrm>
        </p:grpSpPr>
        <p:pic>
          <p:nvPicPr>
            <p:cNvPr id="1027" name="Picture 3"/>
            <p:cNvPicPr>
              <a:picLocks noChangeAspect="1" noChangeArrowheads="1"/>
            </p:cNvPicPr>
            <p:nvPr/>
          </p:nvPicPr>
          <p:blipFill>
            <a:blip r:embed="rId8" cstate="print"/>
            <a:srcRect/>
            <a:stretch>
              <a:fillRect/>
            </a:stretch>
          </p:blipFill>
          <p:spPr bwMode="auto">
            <a:xfrm>
              <a:off x="2743200" y="3854668"/>
              <a:ext cx="1247775" cy="17716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41" name="Oval 222">
              <a:extLst>
                <a:ext uri="{FF2B5EF4-FFF2-40B4-BE49-F238E27FC236}">
                  <a16:creationId xmlns="" xmlns:a16="http://schemas.microsoft.com/office/drawing/2014/main" id="{39D3D971-DFD1-4851-88E4-D39E2D36E84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3006247" y="5646673"/>
              <a:ext cx="808869" cy="617619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800" b="1">
                  <a:latin typeface="Times New Roman" panose="02020603050405020304" pitchFamily="18" charset="0"/>
                  <a:cs typeface="Times New Roman" panose="02020603050405020304" pitchFamily="18" charset="0"/>
                </a:rPr>
                <a:t>B</a:t>
              </a:r>
            </a:p>
          </p:txBody>
        </p:sp>
      </p:grpSp>
      <p:grpSp>
        <p:nvGrpSpPr>
          <p:cNvPr id="50" name="Group 49"/>
          <p:cNvGrpSpPr/>
          <p:nvPr/>
        </p:nvGrpSpPr>
        <p:grpSpPr>
          <a:xfrm>
            <a:off x="4724400" y="4019688"/>
            <a:ext cx="1895475" cy="2378092"/>
            <a:chOff x="4724400" y="3886200"/>
            <a:chExt cx="1895475" cy="2378092"/>
          </a:xfrm>
        </p:grpSpPr>
        <p:sp>
          <p:nvSpPr>
            <p:cNvPr id="42" name="Oval 223">
              <a:extLst>
                <a:ext uri="{FF2B5EF4-FFF2-40B4-BE49-F238E27FC236}">
                  <a16:creationId xmlns="" xmlns:a16="http://schemas.microsoft.com/office/drawing/2014/main" id="{AC0D7975-7C83-4486-A85A-1570797FDDB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257800" y="5646673"/>
              <a:ext cx="808869" cy="617619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8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C</a:t>
              </a:r>
            </a:p>
          </p:txBody>
        </p:sp>
        <p:pic>
          <p:nvPicPr>
            <p:cNvPr id="1028" name="Picture 4"/>
            <p:cNvPicPr>
              <a:picLocks noChangeAspect="1" noChangeArrowheads="1"/>
            </p:cNvPicPr>
            <p:nvPr/>
          </p:nvPicPr>
          <p:blipFill>
            <a:blip r:embed="rId9" cstate="print"/>
            <a:srcRect/>
            <a:stretch>
              <a:fillRect/>
            </a:stretch>
          </p:blipFill>
          <p:spPr bwMode="auto">
            <a:xfrm>
              <a:off x="4724400" y="3886200"/>
              <a:ext cx="1895475" cy="1524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52" name="Group 51"/>
          <p:cNvGrpSpPr/>
          <p:nvPr/>
        </p:nvGrpSpPr>
        <p:grpSpPr>
          <a:xfrm>
            <a:off x="7467600" y="3867288"/>
            <a:ext cx="1323975" cy="2685912"/>
            <a:chOff x="7467600" y="3733800"/>
            <a:chExt cx="1323975" cy="2685912"/>
          </a:xfrm>
        </p:grpSpPr>
        <p:sp>
          <p:nvSpPr>
            <p:cNvPr id="43" name="Oval 224">
              <a:extLst>
                <a:ext uri="{FF2B5EF4-FFF2-40B4-BE49-F238E27FC236}">
                  <a16:creationId xmlns="" xmlns:a16="http://schemas.microsoft.com/office/drawing/2014/main" id="{3640A9C5-8E10-4763-8CD2-A40C1315173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7834090" y="5742317"/>
              <a:ext cx="808869" cy="677395"/>
            </a:xfrm>
            <a:prstGeom prst="ellipse">
              <a:avLst/>
            </a:prstGeom>
            <a:solidFill>
              <a:schemeClr val="accent1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800" b="1" dirty="0">
                  <a:latin typeface="Times New Roman" panose="02020603050405020304" pitchFamily="18" charset="0"/>
                  <a:cs typeface="Times New Roman" panose="02020603050405020304" pitchFamily="18" charset="0"/>
                </a:rPr>
                <a:t>D</a:t>
              </a:r>
            </a:p>
          </p:txBody>
        </p:sp>
        <p:pic>
          <p:nvPicPr>
            <p:cNvPr id="1029" name="Picture 5"/>
            <p:cNvPicPr>
              <a:picLocks noChangeAspect="1" noChangeArrowheads="1"/>
            </p:cNvPicPr>
            <p:nvPr/>
          </p:nvPicPr>
          <p:blipFill>
            <a:blip r:embed="rId10" cstate="print"/>
            <a:srcRect/>
            <a:stretch>
              <a:fillRect/>
            </a:stretch>
          </p:blipFill>
          <p:spPr bwMode="auto">
            <a:xfrm>
              <a:off x="7467600" y="3733800"/>
              <a:ext cx="1323975" cy="195262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cxnSp>
        <p:nvCxnSpPr>
          <p:cNvPr id="54" name="Straight Arrow Connector 53"/>
          <p:cNvCxnSpPr>
            <a:stCxn id="1029" idx="1"/>
            <a:endCxn id="35" idx="6"/>
          </p:cNvCxnSpPr>
          <p:nvPr/>
        </p:nvCxnSpPr>
        <p:spPr>
          <a:xfrm flipH="1" flipV="1">
            <a:off x="2004986" y="3430273"/>
            <a:ext cx="5462614" cy="1413328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Arrow Connector 55"/>
          <p:cNvCxnSpPr/>
          <p:nvPr/>
        </p:nvCxnSpPr>
        <p:spPr>
          <a:xfrm flipV="1">
            <a:off x="3367088" y="3327044"/>
            <a:ext cx="290512" cy="863956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9" name="Straight Arrow Connector 58"/>
          <p:cNvCxnSpPr>
            <a:stCxn id="1026" idx="3"/>
          </p:cNvCxnSpPr>
          <p:nvPr/>
        </p:nvCxnSpPr>
        <p:spPr>
          <a:xfrm flipV="1">
            <a:off x="2095500" y="1905000"/>
            <a:ext cx="4838700" cy="2995751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1" name="Straight Arrow Connector 60"/>
          <p:cNvCxnSpPr>
            <a:endCxn id="31" idx="3"/>
          </p:cNvCxnSpPr>
          <p:nvPr/>
        </p:nvCxnSpPr>
        <p:spPr>
          <a:xfrm flipV="1">
            <a:off x="6172200" y="3566648"/>
            <a:ext cx="729461" cy="700552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33512449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20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20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2000"/>
                                        <p:tgtEl>
                                          <p:spTgt spid="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20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 Box 5"/>
          <p:cNvSpPr txBox="1">
            <a:spLocks noChangeArrowheads="1"/>
          </p:cNvSpPr>
          <p:nvPr/>
        </p:nvSpPr>
        <p:spPr bwMode="auto">
          <a:xfrm>
            <a:off x="152400" y="685800"/>
            <a:ext cx="3810000" cy="26776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1/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Đọc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kỹ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7.1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và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đối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chiếu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với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vật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trong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7.2.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Nhận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đúng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dạng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,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sau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đó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đánh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dấu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(x)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vào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ô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bảng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7.1</a:t>
            </a:r>
          </a:p>
        </p:txBody>
      </p:sp>
      <p:grpSp>
        <p:nvGrpSpPr>
          <p:cNvPr id="2" name="Group 34"/>
          <p:cNvGrpSpPr/>
          <p:nvPr/>
        </p:nvGrpSpPr>
        <p:grpSpPr>
          <a:xfrm>
            <a:off x="4267200" y="3962400"/>
            <a:ext cx="4876800" cy="2747665"/>
            <a:chOff x="3581400" y="3962400"/>
            <a:chExt cx="5562600" cy="2747665"/>
          </a:xfrm>
        </p:grpSpPr>
        <p:grpSp>
          <p:nvGrpSpPr>
            <p:cNvPr id="4" name="Group 28"/>
            <p:cNvGrpSpPr/>
            <p:nvPr/>
          </p:nvGrpSpPr>
          <p:grpSpPr>
            <a:xfrm>
              <a:off x="3581400" y="3962400"/>
              <a:ext cx="5562600" cy="2362200"/>
              <a:chOff x="3581400" y="3810000"/>
              <a:chExt cx="5562600" cy="2139886"/>
            </a:xfrm>
          </p:grpSpPr>
          <p:pic>
            <p:nvPicPr>
              <p:cNvPr id="23" name="Picture 24" descr="Cac vat the"/>
              <p:cNvPicPr>
                <a:picLocks noGrp="1" noChangeAspect="1" noChangeArrowheads="1"/>
              </p:cNvPicPr>
              <p:nvPr>
                <p:ph/>
              </p:nvPr>
            </p:nvPicPr>
            <p:blipFill>
              <a:blip r:embed="rId2" cstate="print"/>
              <a:srcRect/>
              <a:stretch>
                <a:fillRect/>
              </a:stretch>
            </p:blipFill>
            <p:spPr>
              <a:xfrm>
                <a:off x="3581400" y="3810000"/>
                <a:ext cx="5562600" cy="1644650"/>
              </a:xfrm>
              <a:noFill/>
              <a:ln/>
            </p:spPr>
          </p:pic>
          <p:sp>
            <p:nvSpPr>
              <p:cNvPr id="20" name="Oval 221">
                <a:extLst>
                  <a:ext uri="{FF2B5EF4-FFF2-40B4-BE49-F238E27FC236}">
                    <a16:creationId xmlns="" xmlns:a16="http://schemas.microsoft.com/office/drawing/2014/main" id="{927BA1FD-5555-4758-9714-14470510B0F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114800" y="5334000"/>
                <a:ext cx="492062" cy="533400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</a:t>
                </a:r>
              </a:p>
            </p:txBody>
          </p:sp>
          <p:sp>
            <p:nvSpPr>
              <p:cNvPr id="21" name="Oval 222">
                <a:extLst>
                  <a:ext uri="{FF2B5EF4-FFF2-40B4-BE49-F238E27FC236}">
                    <a16:creationId xmlns="" xmlns:a16="http://schemas.microsoft.com/office/drawing/2014/main" id="{39D3D971-DFD1-4851-88E4-D39E2D36E84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10200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</a:t>
                </a:r>
              </a:p>
            </p:txBody>
          </p:sp>
          <p:sp>
            <p:nvSpPr>
              <p:cNvPr id="22" name="Oval 223">
                <a:extLst>
                  <a:ext uri="{FF2B5EF4-FFF2-40B4-BE49-F238E27FC236}">
                    <a16:creationId xmlns="" xmlns:a16="http://schemas.microsoft.com/office/drawing/2014/main" id="{AC0D7975-7C83-4486-A85A-1570797FDDB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899338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C</a:t>
                </a:r>
              </a:p>
            </p:txBody>
          </p:sp>
          <p:sp>
            <p:nvSpPr>
              <p:cNvPr id="25" name="Oval 224">
                <a:extLst>
                  <a:ext uri="{FF2B5EF4-FFF2-40B4-BE49-F238E27FC236}">
                    <a16:creationId xmlns="" xmlns:a16="http://schemas.microsoft.com/office/drawing/2014/main" id="{3640A9C5-8E10-4763-8CD2-A40C1315173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8347138" y="5410200"/>
                <a:ext cx="492062" cy="539686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</a:t>
                </a:r>
              </a:p>
            </p:txBody>
          </p:sp>
        </p:grpSp>
        <p:sp>
          <p:nvSpPr>
            <p:cNvPr id="19" name="Text Box 220">
              <a:extLst>
                <a:ext uri="{FF2B5EF4-FFF2-40B4-BE49-F238E27FC236}">
                  <a16:creationId xmlns="" xmlns:a16="http://schemas.microsoft.com/office/drawing/2014/main" id="{DDBBEA86-5CEC-499B-8AC9-334B9DAE7CE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221162" y="6248400"/>
              <a:ext cx="3995738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i="1" dirty="0" err="1">
                  <a:solidFill>
                    <a:srgbClr val="FF0000"/>
                  </a:solidFill>
                  <a:cs typeface="Arial" pitchFamily="34" charset="0"/>
                </a:rPr>
                <a:t>Hình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solidFill>
                    <a:srgbClr val="FF0000"/>
                  </a:solidFill>
                  <a:cs typeface="Arial" pitchFamily="34" charset="0"/>
                </a:rPr>
                <a:t>7.2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. Các vật thể</a:t>
              </a:r>
            </a:p>
          </p:txBody>
        </p:sp>
      </p:grpSp>
      <p:graphicFrame>
        <p:nvGraphicFramePr>
          <p:cNvPr id="36" name="Group 131"/>
          <p:cNvGraphicFramePr>
            <a:graphicFrameLocks noGrp="1"/>
          </p:cNvGraphicFramePr>
          <p:nvPr/>
        </p:nvGraphicFramePr>
        <p:xfrm>
          <a:off x="304800" y="3465576"/>
          <a:ext cx="3886200" cy="3316224"/>
        </p:xfrm>
        <a:graphic>
          <a:graphicData uri="http://schemas.openxmlformats.org/drawingml/2006/table">
            <a:tbl>
              <a:tblPr/>
              <a:tblGrid>
                <a:gridCol w="1798638"/>
                <a:gridCol w="531812"/>
                <a:gridCol w="534988"/>
                <a:gridCol w="485775"/>
                <a:gridCol w="534987"/>
              </a:tblGrid>
              <a:tr h="814131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       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Vật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thể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vẽ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78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78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2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78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978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4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94868">
                <a:tc gridSpan="5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BẢNG 7.1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26" name="Text Box 6"/>
          <p:cNvSpPr txBox="1">
            <a:spLocks noChangeArrowheads="1"/>
          </p:cNvSpPr>
          <p:nvPr/>
        </p:nvSpPr>
        <p:spPr bwMode="auto">
          <a:xfrm>
            <a:off x="0" y="0"/>
            <a:ext cx="6858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600" b="1" dirty="0">
                <a:solidFill>
                  <a:srgbClr val="FF33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CÁC BƯỚC TIẾN HÀNH: </a:t>
            </a:r>
            <a:endParaRPr lang="en-CA" altLang="en-US" sz="3600" b="1" dirty="0">
              <a:solidFill>
                <a:srgbClr val="FF33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5" name="Group 33"/>
          <p:cNvGrpSpPr/>
          <p:nvPr/>
        </p:nvGrpSpPr>
        <p:grpSpPr>
          <a:xfrm>
            <a:off x="3962400" y="533400"/>
            <a:ext cx="5181601" cy="3581400"/>
            <a:chOff x="3962400" y="0"/>
            <a:chExt cx="5181601" cy="3814465"/>
          </a:xfrm>
        </p:grpSpPr>
        <p:sp>
          <p:nvSpPr>
            <p:cNvPr id="14" name="Text Box 213">
              <a:extLst>
                <a:ext uri="{FF2B5EF4-FFF2-40B4-BE49-F238E27FC236}">
                  <a16:creationId xmlns="" xmlns:a16="http://schemas.microsoft.com/office/drawing/2014/main" id="{30DB55BF-C3BB-4845-9B40-21BA63B272A9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292189" y="3352800"/>
              <a:ext cx="4851811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eaLnBrk="1" hangingPunct="1"/>
              <a:r>
                <a:rPr lang="en-US" altLang="vi-VN" sz="2400" i="1" dirty="0" err="1">
                  <a:solidFill>
                    <a:srgbClr val="FF0000"/>
                  </a:solidFill>
                  <a:cs typeface="Arial" pitchFamily="34" charset="0"/>
                </a:rPr>
                <a:t>Hình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solidFill>
                    <a:srgbClr val="FF0000"/>
                  </a:solidFill>
                  <a:cs typeface="Arial" pitchFamily="34" charset="0"/>
                </a:rPr>
                <a:t>7.1</a:t>
              </a:r>
              <a:r>
                <a:rPr lang="en-US" altLang="vi-VN" sz="2400" dirty="0">
                  <a:solidFill>
                    <a:srgbClr val="FF0000"/>
                  </a:solidFill>
                  <a:cs typeface="Arial" pitchFamily="34" charset="0"/>
                </a:rPr>
                <a:t>. Các bản vẽ hình chiếu</a:t>
              </a:r>
            </a:p>
          </p:txBody>
        </p:sp>
        <p:grpSp>
          <p:nvGrpSpPr>
            <p:cNvPr id="6" name="Group 29"/>
            <p:cNvGrpSpPr/>
            <p:nvPr/>
          </p:nvGrpSpPr>
          <p:grpSpPr>
            <a:xfrm>
              <a:off x="3962400" y="0"/>
              <a:ext cx="1155290" cy="3393643"/>
              <a:chOff x="3962400" y="0"/>
              <a:chExt cx="1155290" cy="3393643"/>
            </a:xfrm>
          </p:grpSpPr>
          <p:pic>
            <p:nvPicPr>
              <p:cNvPr id="3" name="Picture 2"/>
              <p:cNvPicPr>
                <a:picLocks noChangeAspect="1" noChangeArrowheads="1"/>
              </p:cNvPicPr>
              <p:nvPr/>
            </p:nvPicPr>
            <p:blipFill>
              <a:blip r:embed="rId3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3962400" y="0"/>
                <a:ext cx="1155290" cy="30480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5" name="Oval 214">
                <a:extLst>
                  <a:ext uri="{FF2B5EF4-FFF2-40B4-BE49-F238E27FC236}">
                    <a16:creationId xmlns="" xmlns:a16="http://schemas.microsoft.com/office/drawing/2014/main" id="{5B481D5B-BB7D-4217-A5DF-96A2C48F3719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267200" y="2971800"/>
                <a:ext cx="482566" cy="421843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1</a:t>
                </a:r>
              </a:p>
            </p:txBody>
          </p:sp>
        </p:grpSp>
        <p:grpSp>
          <p:nvGrpSpPr>
            <p:cNvPr id="7" name="Group 30"/>
            <p:cNvGrpSpPr/>
            <p:nvPr/>
          </p:nvGrpSpPr>
          <p:grpSpPr>
            <a:xfrm>
              <a:off x="5105400" y="76200"/>
              <a:ext cx="1295400" cy="3328331"/>
              <a:chOff x="5105400" y="76200"/>
              <a:chExt cx="1295400" cy="3328331"/>
            </a:xfrm>
          </p:grpSpPr>
          <p:pic>
            <p:nvPicPr>
              <p:cNvPr id="1027" name="Picture 3"/>
              <p:cNvPicPr>
                <a:picLocks noChangeAspect="1" noChangeArrowheads="1"/>
              </p:cNvPicPr>
              <p:nvPr/>
            </p:nvPicPr>
            <p:blipFill>
              <a:blip r:embed="rId4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5105400" y="76200"/>
                <a:ext cx="1295400" cy="299643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6" name="Oval 217">
                <a:extLst>
                  <a:ext uri="{FF2B5EF4-FFF2-40B4-BE49-F238E27FC236}">
                    <a16:creationId xmlns="" xmlns:a16="http://schemas.microsoft.com/office/drawing/2014/main" id="{850DAF63-CAE1-4592-80CD-31EAB65F2C5E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86400" y="29718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2</a:t>
                </a:r>
              </a:p>
            </p:txBody>
          </p:sp>
        </p:grpSp>
        <p:grpSp>
          <p:nvGrpSpPr>
            <p:cNvPr id="8" name="Group 32"/>
            <p:cNvGrpSpPr/>
            <p:nvPr/>
          </p:nvGrpSpPr>
          <p:grpSpPr>
            <a:xfrm>
              <a:off x="6324600" y="1828800"/>
              <a:ext cx="2819400" cy="1575732"/>
              <a:chOff x="6324600" y="1752599"/>
              <a:chExt cx="2819400" cy="1575732"/>
            </a:xfrm>
          </p:grpSpPr>
          <p:pic>
            <p:nvPicPr>
              <p:cNvPr id="1029" name="Picture 5"/>
              <p:cNvPicPr>
                <a:picLocks noChangeAspect="1" noChangeArrowheads="1"/>
              </p:cNvPicPr>
              <p:nvPr/>
            </p:nvPicPr>
            <p:blipFill>
              <a:blip r:embed="rId5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6324600" y="1752599"/>
                <a:ext cx="2819400" cy="1258661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8" name="Oval 219">
                <a:extLst>
                  <a:ext uri="{FF2B5EF4-FFF2-40B4-BE49-F238E27FC236}">
                    <a16:creationId xmlns="" xmlns:a16="http://schemas.microsoft.com/office/drawing/2014/main" id="{FB0D239B-226F-47AE-A1EC-83C53A3D778A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620000" y="28956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4</a:t>
                </a:r>
              </a:p>
            </p:txBody>
          </p:sp>
        </p:grpSp>
        <p:grpSp>
          <p:nvGrpSpPr>
            <p:cNvPr id="9" name="Group 31"/>
            <p:cNvGrpSpPr/>
            <p:nvPr/>
          </p:nvGrpSpPr>
          <p:grpSpPr>
            <a:xfrm>
              <a:off x="6172200" y="76200"/>
              <a:ext cx="2971801" cy="1804331"/>
              <a:chOff x="6172200" y="76200"/>
              <a:chExt cx="2971801" cy="1804331"/>
            </a:xfrm>
          </p:grpSpPr>
          <p:pic>
            <p:nvPicPr>
              <p:cNvPr id="1028" name="Picture 4"/>
              <p:cNvPicPr>
                <a:picLocks noChangeAspect="1" noChangeArrowheads="1"/>
              </p:cNvPicPr>
              <p:nvPr/>
            </p:nvPicPr>
            <p:blipFill>
              <a:blip r:embed="rId6" cstate="print">
                <a:lum bright="-20000" contrast="40000"/>
              </a:blip>
              <a:srcRect/>
              <a:stretch>
                <a:fillRect/>
              </a:stretch>
            </p:blipFill>
            <p:spPr bwMode="auto">
              <a:xfrm>
                <a:off x="6172200" y="76200"/>
                <a:ext cx="2971801" cy="1382233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7" name="Oval 218">
                <a:extLst>
                  <a:ext uri="{FF2B5EF4-FFF2-40B4-BE49-F238E27FC236}">
                    <a16:creationId xmlns="" xmlns:a16="http://schemas.microsoft.com/office/drawing/2014/main" id="{FC9A7044-885A-4957-9F66-48175360BB2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7543800" y="1447800"/>
                <a:ext cx="421825" cy="432731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4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3</a:t>
                </a:r>
              </a:p>
            </p:txBody>
          </p:sp>
        </p:grpSp>
      </p:grpSp>
      <p:sp>
        <p:nvSpPr>
          <p:cNvPr id="27" name="TextBox 26"/>
          <p:cNvSpPr txBox="1"/>
          <p:nvPr/>
        </p:nvSpPr>
        <p:spPr>
          <a:xfrm>
            <a:off x="3733800" y="4343400"/>
            <a:ext cx="533400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600" b="1" dirty="0" smtClean="0">
                <a:solidFill>
                  <a:srgbClr val="FF0000"/>
                </a:solidFill>
              </a:rPr>
              <a:t>X</a:t>
            </a:r>
            <a:endParaRPr lang="en-US" sz="2600" b="1" dirty="0">
              <a:solidFill>
                <a:srgbClr val="FF0000"/>
              </a:solidFill>
            </a:endParaRPr>
          </a:p>
        </p:txBody>
      </p:sp>
      <p:sp>
        <p:nvSpPr>
          <p:cNvPr id="28" name="TextBox 27"/>
          <p:cNvSpPr txBox="1"/>
          <p:nvPr/>
        </p:nvSpPr>
        <p:spPr>
          <a:xfrm>
            <a:off x="2743200" y="4841557"/>
            <a:ext cx="533400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600" b="1" dirty="0" smtClean="0">
                <a:solidFill>
                  <a:srgbClr val="FF0000"/>
                </a:solidFill>
              </a:rPr>
              <a:t>X</a:t>
            </a:r>
            <a:endParaRPr lang="en-US" sz="2600" b="1" dirty="0">
              <a:solidFill>
                <a:srgbClr val="FF0000"/>
              </a:solidFill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2209800" y="5374957"/>
            <a:ext cx="533400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600" b="1" dirty="0" smtClean="0">
                <a:solidFill>
                  <a:srgbClr val="FF0000"/>
                </a:solidFill>
              </a:rPr>
              <a:t>X</a:t>
            </a:r>
            <a:endParaRPr lang="en-US" sz="2600" b="1" dirty="0">
              <a:solidFill>
                <a:srgbClr val="FF0000"/>
              </a:solidFill>
            </a:endParaRPr>
          </a:p>
        </p:txBody>
      </p:sp>
      <p:sp>
        <p:nvSpPr>
          <p:cNvPr id="30" name="TextBox 29"/>
          <p:cNvSpPr txBox="1"/>
          <p:nvPr/>
        </p:nvSpPr>
        <p:spPr>
          <a:xfrm>
            <a:off x="3200400" y="5832157"/>
            <a:ext cx="533400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600" b="1" dirty="0" smtClean="0">
                <a:solidFill>
                  <a:srgbClr val="FF0000"/>
                </a:solidFill>
              </a:rPr>
              <a:t>X</a:t>
            </a:r>
            <a:endParaRPr lang="en-US" sz="26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7" grpId="0"/>
      <p:bldP spid="28" grpId="0"/>
      <p:bldP spid="29" grpId="0"/>
      <p:bldP spid="30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Text Box 5"/>
          <p:cNvSpPr txBox="1">
            <a:spLocks noChangeArrowheads="1"/>
          </p:cNvSpPr>
          <p:nvPr/>
        </p:nvSpPr>
        <p:spPr bwMode="auto">
          <a:xfrm>
            <a:off x="152400" y="762000"/>
            <a:ext cx="3962400" cy="26776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2/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Phân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tích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vật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(H7.2)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xác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định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vật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được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tạo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thành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từ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khối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học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nào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bằng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đánh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dấu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(x)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vào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bảng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7.2</a:t>
            </a:r>
          </a:p>
        </p:txBody>
      </p:sp>
      <p:grpSp>
        <p:nvGrpSpPr>
          <p:cNvPr id="14" name="Group 13"/>
          <p:cNvGrpSpPr/>
          <p:nvPr/>
        </p:nvGrpSpPr>
        <p:grpSpPr>
          <a:xfrm>
            <a:off x="152400" y="3917730"/>
            <a:ext cx="8991600" cy="3076902"/>
            <a:chOff x="152400" y="3758886"/>
            <a:chExt cx="8991600" cy="3202290"/>
          </a:xfrm>
        </p:grpSpPr>
        <p:grpSp>
          <p:nvGrpSpPr>
            <p:cNvPr id="3" name="Group 28"/>
            <p:cNvGrpSpPr/>
            <p:nvPr/>
          </p:nvGrpSpPr>
          <p:grpSpPr>
            <a:xfrm>
              <a:off x="152400" y="3758886"/>
              <a:ext cx="8991600" cy="2886280"/>
              <a:chOff x="3581400" y="3810000"/>
              <a:chExt cx="5562600" cy="2139886"/>
            </a:xfrm>
          </p:grpSpPr>
          <p:pic>
            <p:nvPicPr>
              <p:cNvPr id="23" name="Picture 24" descr="Cac vat the"/>
              <p:cNvPicPr>
                <a:picLocks noGrp="1" noChangeAspect="1" noChangeArrowheads="1"/>
              </p:cNvPicPr>
              <p:nvPr>
                <p:ph/>
              </p:nvPr>
            </p:nvPicPr>
            <p:blipFill>
              <a:blip r:embed="rId2" cstate="print"/>
              <a:srcRect/>
              <a:stretch>
                <a:fillRect/>
              </a:stretch>
            </p:blipFill>
            <p:spPr>
              <a:xfrm>
                <a:off x="3581400" y="3810000"/>
                <a:ext cx="5562600" cy="1644650"/>
              </a:xfrm>
              <a:noFill/>
              <a:ln/>
            </p:spPr>
          </p:pic>
          <p:sp>
            <p:nvSpPr>
              <p:cNvPr id="20" name="Oval 221">
                <a:extLst>
                  <a:ext uri="{FF2B5EF4-FFF2-40B4-BE49-F238E27FC236}">
                    <a16:creationId xmlns="" xmlns:a16="http://schemas.microsoft.com/office/drawing/2014/main" id="{927BA1FD-5555-4758-9714-14470510B0F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114800" y="5334000"/>
                <a:ext cx="492062" cy="533400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</a:t>
                </a:r>
              </a:p>
            </p:txBody>
          </p:sp>
          <p:sp>
            <p:nvSpPr>
              <p:cNvPr id="21" name="Oval 222">
                <a:extLst>
                  <a:ext uri="{FF2B5EF4-FFF2-40B4-BE49-F238E27FC236}">
                    <a16:creationId xmlns="" xmlns:a16="http://schemas.microsoft.com/office/drawing/2014/main" id="{39D3D971-DFD1-4851-88E4-D39E2D36E84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10200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</a:t>
                </a:r>
              </a:p>
            </p:txBody>
          </p:sp>
          <p:sp>
            <p:nvSpPr>
              <p:cNvPr id="22" name="Oval 223">
                <a:extLst>
                  <a:ext uri="{FF2B5EF4-FFF2-40B4-BE49-F238E27FC236}">
                    <a16:creationId xmlns="" xmlns:a16="http://schemas.microsoft.com/office/drawing/2014/main" id="{AC0D7975-7C83-4486-A85A-1570797FDDB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899338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C</a:t>
                </a:r>
              </a:p>
            </p:txBody>
          </p:sp>
          <p:sp>
            <p:nvSpPr>
              <p:cNvPr id="25" name="Oval 224">
                <a:extLst>
                  <a:ext uri="{FF2B5EF4-FFF2-40B4-BE49-F238E27FC236}">
                    <a16:creationId xmlns="" xmlns:a16="http://schemas.microsoft.com/office/drawing/2014/main" id="{3640A9C5-8E10-4763-8CD2-A40C1315173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8347138" y="5410200"/>
                <a:ext cx="492062" cy="539686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</a:t>
                </a:r>
              </a:p>
            </p:txBody>
          </p:sp>
        </p:grpSp>
        <p:sp>
          <p:nvSpPr>
            <p:cNvPr id="19" name="Text Box 220">
              <a:extLst>
                <a:ext uri="{FF2B5EF4-FFF2-40B4-BE49-F238E27FC236}">
                  <a16:creationId xmlns="" xmlns:a16="http://schemas.microsoft.com/office/drawing/2014/main" id="{DDBBEA86-5CEC-499B-8AC9-334B9DAE7CE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186536" y="6397085"/>
              <a:ext cx="6458864" cy="5640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i="1" dirty="0" err="1">
                  <a:solidFill>
                    <a:srgbClr val="FF0000"/>
                  </a:solidFill>
                  <a:cs typeface="Arial" pitchFamily="34" charset="0"/>
                </a:rPr>
                <a:t>Hình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solidFill>
                    <a:srgbClr val="FF0000"/>
                  </a:solidFill>
                  <a:cs typeface="Arial" pitchFamily="34" charset="0"/>
                </a:rPr>
                <a:t>7.2</a:t>
              </a:r>
              <a:r>
                <a:rPr lang="en-US" altLang="vi-VN" sz="2400" i="1" dirty="0">
                  <a:solidFill>
                    <a:srgbClr val="FF0000"/>
                  </a:solidFill>
                  <a:cs typeface="Arial" pitchFamily="34" charset="0"/>
                </a:rPr>
                <a:t>. Các vật thể</a:t>
              </a:r>
            </a:p>
          </p:txBody>
        </p:sp>
      </p:grpSp>
      <p:graphicFrame>
        <p:nvGraphicFramePr>
          <p:cNvPr id="26" name="Group 129"/>
          <p:cNvGraphicFramePr>
            <a:graphicFrameLocks noGrp="1"/>
          </p:cNvGraphicFramePr>
          <p:nvPr>
            <p:ph idx="1"/>
          </p:nvPr>
        </p:nvGraphicFramePr>
        <p:xfrm>
          <a:off x="4191000" y="646176"/>
          <a:ext cx="4648200" cy="3316224"/>
        </p:xfrm>
        <a:graphic>
          <a:graphicData uri="http://schemas.openxmlformats.org/drawingml/2006/table">
            <a:tbl>
              <a:tblPr/>
              <a:tblGrid>
                <a:gridCol w="2150460"/>
                <a:gridCol w="637792"/>
                <a:gridCol w="639462"/>
                <a:gridCol w="581025"/>
                <a:gridCol w="639461"/>
              </a:tblGrid>
              <a:tr h="79631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         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Vật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thể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KhốI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học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5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trụ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5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nón cụt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5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hộp</a:t>
                      </a: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5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chỏm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cầu</a:t>
                      </a: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2379">
                <a:tc gridSpan="5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BẢNG 7.2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13" name="Text Box 6"/>
          <p:cNvSpPr txBox="1">
            <a:spLocks noChangeArrowheads="1"/>
          </p:cNvSpPr>
          <p:nvPr/>
        </p:nvSpPr>
        <p:spPr bwMode="auto">
          <a:xfrm>
            <a:off x="0" y="0"/>
            <a:ext cx="6858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600" b="1" dirty="0">
                <a:solidFill>
                  <a:srgbClr val="FF33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CÁC BƯỚC TIẾN HÀNH: </a:t>
            </a:r>
            <a:endParaRPr lang="en-CA" altLang="en-US" sz="3600" b="1" dirty="0">
              <a:solidFill>
                <a:srgbClr val="FF33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3"/>
          <p:cNvGrpSpPr/>
          <p:nvPr/>
        </p:nvGrpSpPr>
        <p:grpSpPr>
          <a:xfrm>
            <a:off x="152400" y="3917730"/>
            <a:ext cx="8991600" cy="2996563"/>
            <a:chOff x="152400" y="3758886"/>
            <a:chExt cx="8991600" cy="3118677"/>
          </a:xfrm>
        </p:grpSpPr>
        <p:grpSp>
          <p:nvGrpSpPr>
            <p:cNvPr id="3" name="Group 28"/>
            <p:cNvGrpSpPr/>
            <p:nvPr/>
          </p:nvGrpSpPr>
          <p:grpSpPr>
            <a:xfrm>
              <a:off x="152400" y="3758886"/>
              <a:ext cx="8991600" cy="2886280"/>
              <a:chOff x="3581400" y="3810000"/>
              <a:chExt cx="5562600" cy="2139886"/>
            </a:xfrm>
          </p:grpSpPr>
          <p:pic>
            <p:nvPicPr>
              <p:cNvPr id="23" name="Picture 24" descr="Cac vat the"/>
              <p:cNvPicPr>
                <a:picLocks noGrp="1" noChangeAspect="1" noChangeArrowheads="1"/>
              </p:cNvPicPr>
              <p:nvPr>
                <p:ph/>
              </p:nvPr>
            </p:nvPicPr>
            <p:blipFill>
              <a:blip r:embed="rId2" cstate="print"/>
              <a:srcRect/>
              <a:stretch>
                <a:fillRect/>
              </a:stretch>
            </p:blipFill>
            <p:spPr>
              <a:xfrm>
                <a:off x="3581400" y="3810000"/>
                <a:ext cx="5562600" cy="1644650"/>
              </a:xfrm>
              <a:noFill/>
              <a:ln/>
            </p:spPr>
          </p:pic>
          <p:sp>
            <p:nvSpPr>
              <p:cNvPr id="20" name="Oval 221">
                <a:extLst>
                  <a:ext uri="{FF2B5EF4-FFF2-40B4-BE49-F238E27FC236}">
                    <a16:creationId xmlns="" xmlns:a16="http://schemas.microsoft.com/office/drawing/2014/main" id="{927BA1FD-5555-4758-9714-14470510B0F3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4114800" y="5334000"/>
                <a:ext cx="492062" cy="533400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A</a:t>
                </a:r>
              </a:p>
            </p:txBody>
          </p:sp>
          <p:sp>
            <p:nvSpPr>
              <p:cNvPr id="21" name="Oval 222">
                <a:extLst>
                  <a:ext uri="{FF2B5EF4-FFF2-40B4-BE49-F238E27FC236}">
                    <a16:creationId xmlns="" xmlns:a16="http://schemas.microsoft.com/office/drawing/2014/main" id="{39D3D971-DFD1-4851-88E4-D39E2D36E84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5410200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B</a:t>
                </a:r>
              </a:p>
            </p:txBody>
          </p:sp>
          <p:sp>
            <p:nvSpPr>
              <p:cNvPr id="22" name="Oval 223">
                <a:extLst>
                  <a:ext uri="{FF2B5EF4-FFF2-40B4-BE49-F238E27FC236}">
                    <a16:creationId xmlns="" xmlns:a16="http://schemas.microsoft.com/office/drawing/2014/main" id="{AC0D7975-7C83-4486-A85A-1570797FDDB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6899338" y="5334000"/>
                <a:ext cx="492062" cy="492062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C</a:t>
                </a:r>
              </a:p>
            </p:txBody>
          </p:sp>
          <p:sp>
            <p:nvSpPr>
              <p:cNvPr id="25" name="Oval 224">
                <a:extLst>
                  <a:ext uri="{FF2B5EF4-FFF2-40B4-BE49-F238E27FC236}">
                    <a16:creationId xmlns="" xmlns:a16="http://schemas.microsoft.com/office/drawing/2014/main" id="{3640A9C5-8E10-4763-8CD2-A40C13151735}"/>
                  </a:ext>
                </a:extLst>
              </p:cNvPr>
              <p:cNvSpPr>
                <a:spLocks noChangeArrowheads="1"/>
              </p:cNvSpPr>
              <p:nvPr/>
            </p:nvSpPr>
            <p:spPr bwMode="auto">
              <a:xfrm>
                <a:off x="8347138" y="5410200"/>
                <a:ext cx="492062" cy="539686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1pPr>
                <a:lvl2pPr marL="742950" indent="-28575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2pPr>
                <a:lvl3pPr marL="11430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3pPr>
                <a:lvl4pPr marL="16002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4pPr>
                <a:lvl5pPr marL="2057400" indent="-228600" eaLnBrk="0" hangingPunct="0"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>
                    <a:solidFill>
                      <a:schemeClr val="tx1"/>
                    </a:solidFill>
                    <a:latin typeface="Arial" panose="020B0604020202020204" pitchFamily="34" charset="0"/>
                  </a:defRPr>
                </a:lvl9pPr>
              </a:lstStyle>
              <a:p>
                <a:pPr algn="ctr" eaLnBrk="1" hangingPunct="1"/>
                <a:r>
                  <a:rPr lang="en-US" altLang="vi-VN" sz="2800" b="1" dirty="0">
                    <a:latin typeface="Times New Roman" panose="02020603050405020304" pitchFamily="18" charset="0"/>
                    <a:cs typeface="Times New Roman" panose="02020603050405020304" pitchFamily="18" charset="0"/>
                  </a:rPr>
                  <a:t>D</a:t>
                </a:r>
              </a:p>
            </p:txBody>
          </p:sp>
        </p:grpSp>
        <p:sp>
          <p:nvSpPr>
            <p:cNvPr id="19" name="Text Box 220">
              <a:extLst>
                <a:ext uri="{FF2B5EF4-FFF2-40B4-BE49-F238E27FC236}">
                  <a16:creationId xmlns="" xmlns:a16="http://schemas.microsoft.com/office/drawing/2014/main" id="{DDBBEA86-5CEC-499B-8AC9-334B9DAE7CE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186536" y="6397085"/>
              <a:ext cx="6458864" cy="4804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anose="020B0604020202020204" pitchFamily="34" charset="0"/>
                </a:defRPr>
              </a:lvl9pPr>
            </a:lstStyle>
            <a:p>
              <a:pPr algn="ctr" eaLnBrk="1" hangingPunct="1"/>
              <a:r>
                <a:rPr lang="en-US" altLang="vi-VN" sz="2400" i="1" dirty="0" err="1">
                  <a:cs typeface="Arial" pitchFamily="34" charset="0"/>
                </a:rPr>
                <a:t>Hình</a:t>
              </a:r>
              <a:r>
                <a:rPr lang="en-US" altLang="vi-VN" sz="2400" i="1" dirty="0">
                  <a:cs typeface="Arial" pitchFamily="34" charset="0"/>
                </a:rPr>
                <a:t> </a:t>
              </a:r>
              <a:r>
                <a:rPr lang="en-US" altLang="vi-VN" sz="2400" i="1" dirty="0" smtClean="0">
                  <a:cs typeface="Arial" pitchFamily="34" charset="0"/>
                </a:rPr>
                <a:t>7.2</a:t>
              </a:r>
              <a:r>
                <a:rPr lang="en-US" altLang="vi-VN" sz="2400" i="1" dirty="0">
                  <a:cs typeface="Arial" pitchFamily="34" charset="0"/>
                </a:rPr>
                <a:t>. Các vật thể</a:t>
              </a:r>
            </a:p>
          </p:txBody>
        </p:sp>
      </p:grpSp>
      <p:graphicFrame>
        <p:nvGraphicFramePr>
          <p:cNvPr id="26" name="Group 129"/>
          <p:cNvGraphicFramePr>
            <a:graphicFrameLocks noGrp="1"/>
          </p:cNvGraphicFramePr>
          <p:nvPr>
            <p:ph idx="1"/>
          </p:nvPr>
        </p:nvGraphicFramePr>
        <p:xfrm>
          <a:off x="533401" y="646176"/>
          <a:ext cx="8305799" cy="3316224"/>
        </p:xfrm>
        <a:graphic>
          <a:graphicData uri="http://schemas.openxmlformats.org/drawingml/2006/table">
            <a:tbl>
              <a:tblPr/>
              <a:tblGrid>
                <a:gridCol w="3842625"/>
                <a:gridCol w="1139661"/>
                <a:gridCol w="1142645"/>
                <a:gridCol w="1038225"/>
                <a:gridCol w="1142643"/>
              </a:tblGrid>
              <a:tr h="79631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                       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Vật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thể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KhốI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1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học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5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trụ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5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nón cụt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5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hộp</a:t>
                      </a: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86957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chỏm</a:t>
                      </a: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20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cầu</a:t>
                      </a:r>
                      <a:endParaRPr kumimoji="0" lang="en-US" sz="20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2379">
                <a:tc gridSpan="5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BẢNG 7.2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13" name="Text Box 6"/>
          <p:cNvSpPr txBox="1">
            <a:spLocks noChangeArrowheads="1"/>
          </p:cNvSpPr>
          <p:nvPr/>
        </p:nvSpPr>
        <p:spPr bwMode="auto">
          <a:xfrm>
            <a:off x="0" y="0"/>
            <a:ext cx="6858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600" b="1" dirty="0">
                <a:solidFill>
                  <a:srgbClr val="FF33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CÁC BƯỚC TIẾN HÀNH: </a:t>
            </a:r>
            <a:endParaRPr lang="en-CA" altLang="en-US" sz="3600" b="1" dirty="0">
              <a:solidFill>
                <a:srgbClr val="FF33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33" name="Group 32"/>
          <p:cNvGrpSpPr/>
          <p:nvPr/>
        </p:nvGrpSpPr>
        <p:grpSpPr>
          <a:xfrm>
            <a:off x="685800" y="1524000"/>
            <a:ext cx="4572000" cy="3352800"/>
            <a:chOff x="685800" y="1524000"/>
            <a:chExt cx="4572000" cy="3352800"/>
          </a:xfrm>
        </p:grpSpPr>
        <p:sp>
          <p:nvSpPr>
            <p:cNvPr id="14" name="TextBox 13"/>
            <p:cNvSpPr txBox="1"/>
            <p:nvPr/>
          </p:nvSpPr>
          <p:spPr>
            <a:xfrm>
              <a:off x="4724400" y="1524000"/>
              <a:ext cx="533400" cy="4924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FF0000"/>
                  </a:solidFill>
                </a:rPr>
                <a:t>X</a:t>
              </a:r>
              <a:endParaRPr lang="en-US" sz="2600" b="1" dirty="0">
                <a:solidFill>
                  <a:srgbClr val="FF0000"/>
                </a:solidFill>
              </a:endParaRPr>
            </a:p>
          </p:txBody>
        </p:sp>
        <p:cxnSp>
          <p:nvCxnSpPr>
            <p:cNvPr id="18" name="Straight Arrow Connector 17"/>
            <p:cNvCxnSpPr>
              <a:endCxn id="14" idx="1"/>
            </p:cNvCxnSpPr>
            <p:nvPr/>
          </p:nvCxnSpPr>
          <p:spPr>
            <a:xfrm flipV="1">
              <a:off x="685800" y="1770222"/>
              <a:ext cx="4038600" cy="3106578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7" name="Group 36"/>
          <p:cNvGrpSpPr/>
          <p:nvPr/>
        </p:nvGrpSpPr>
        <p:grpSpPr>
          <a:xfrm>
            <a:off x="1219200" y="2514600"/>
            <a:ext cx="4114800" cy="2286000"/>
            <a:chOff x="1219200" y="2514600"/>
            <a:chExt cx="4114800" cy="2286000"/>
          </a:xfrm>
        </p:grpSpPr>
        <p:sp>
          <p:nvSpPr>
            <p:cNvPr id="27" name="TextBox 26"/>
            <p:cNvSpPr txBox="1"/>
            <p:nvPr/>
          </p:nvSpPr>
          <p:spPr>
            <a:xfrm>
              <a:off x="4800600" y="2514600"/>
              <a:ext cx="533400" cy="4924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FF0000"/>
                  </a:solidFill>
                </a:rPr>
                <a:t>X</a:t>
              </a:r>
              <a:endParaRPr lang="en-US" sz="2600" b="1" dirty="0">
                <a:solidFill>
                  <a:srgbClr val="FF0000"/>
                </a:solidFill>
              </a:endParaRPr>
            </a:p>
          </p:txBody>
        </p:sp>
        <p:cxnSp>
          <p:nvCxnSpPr>
            <p:cNvPr id="28" name="Straight Arrow Connector 27"/>
            <p:cNvCxnSpPr/>
            <p:nvPr/>
          </p:nvCxnSpPr>
          <p:spPr>
            <a:xfrm flipV="1">
              <a:off x="1219200" y="2819400"/>
              <a:ext cx="3505200" cy="1981200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Arrow Connector 29"/>
            <p:cNvCxnSpPr/>
            <p:nvPr/>
          </p:nvCxnSpPr>
          <p:spPr>
            <a:xfrm flipV="1">
              <a:off x="1752600" y="2819400"/>
              <a:ext cx="3048000" cy="1963578"/>
            </a:xfrm>
            <a:prstGeom prst="straightConnector1">
              <a:avLst/>
            </a:prstGeom>
            <a:ln w="28575">
              <a:solidFill>
                <a:srgbClr val="FF0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7" name="Group 46"/>
          <p:cNvGrpSpPr/>
          <p:nvPr/>
        </p:nvGrpSpPr>
        <p:grpSpPr>
          <a:xfrm>
            <a:off x="3505200" y="3048000"/>
            <a:ext cx="2895600" cy="1600200"/>
            <a:chOff x="3505200" y="3048000"/>
            <a:chExt cx="2895600" cy="1600200"/>
          </a:xfrm>
        </p:grpSpPr>
        <p:sp>
          <p:nvSpPr>
            <p:cNvPr id="38" name="TextBox 37"/>
            <p:cNvSpPr txBox="1"/>
            <p:nvPr/>
          </p:nvSpPr>
          <p:spPr>
            <a:xfrm>
              <a:off x="5867400" y="3048000"/>
              <a:ext cx="533400" cy="492443"/>
            </a:xfrm>
            <a:prstGeom prst="rect">
              <a:avLst/>
            </a:prstGeom>
            <a:noFill/>
            <a:ln w="28575">
              <a:noFill/>
            </a:ln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00B050"/>
                  </a:solidFill>
                </a:rPr>
                <a:t>X</a:t>
              </a:r>
              <a:endParaRPr lang="en-US" sz="2600" b="1" dirty="0">
                <a:solidFill>
                  <a:srgbClr val="00B050"/>
                </a:solidFill>
              </a:endParaRPr>
            </a:p>
          </p:txBody>
        </p:sp>
        <p:cxnSp>
          <p:nvCxnSpPr>
            <p:cNvPr id="46" name="Straight Arrow Connector 45"/>
            <p:cNvCxnSpPr>
              <a:endCxn id="38" idx="1"/>
            </p:cNvCxnSpPr>
            <p:nvPr/>
          </p:nvCxnSpPr>
          <p:spPr>
            <a:xfrm flipV="1">
              <a:off x="3505200" y="3294222"/>
              <a:ext cx="2362200" cy="1353978"/>
            </a:xfrm>
            <a:prstGeom prst="straightConnector1">
              <a:avLst/>
            </a:prstGeom>
            <a:ln w="28575">
              <a:solidFill>
                <a:srgbClr val="00B05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50" name="Group 49"/>
          <p:cNvGrpSpPr/>
          <p:nvPr/>
        </p:nvGrpSpPr>
        <p:grpSpPr>
          <a:xfrm>
            <a:off x="3733800" y="2514600"/>
            <a:ext cx="2667000" cy="2971800"/>
            <a:chOff x="3581400" y="2514600"/>
            <a:chExt cx="2819400" cy="2971800"/>
          </a:xfrm>
        </p:grpSpPr>
        <p:sp>
          <p:nvSpPr>
            <p:cNvPr id="39" name="TextBox 38"/>
            <p:cNvSpPr txBox="1"/>
            <p:nvPr/>
          </p:nvSpPr>
          <p:spPr>
            <a:xfrm>
              <a:off x="5867400" y="2514600"/>
              <a:ext cx="533400" cy="4924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00B050"/>
                  </a:solidFill>
                </a:rPr>
                <a:t>X</a:t>
              </a:r>
              <a:endParaRPr lang="en-US" sz="2600" b="1" dirty="0">
                <a:solidFill>
                  <a:srgbClr val="00B050"/>
                </a:solidFill>
              </a:endParaRPr>
            </a:p>
          </p:txBody>
        </p:sp>
        <p:cxnSp>
          <p:nvCxnSpPr>
            <p:cNvPr id="49" name="Straight Arrow Connector 48"/>
            <p:cNvCxnSpPr>
              <a:endCxn id="39" idx="1"/>
            </p:cNvCxnSpPr>
            <p:nvPr/>
          </p:nvCxnSpPr>
          <p:spPr>
            <a:xfrm flipV="1">
              <a:off x="3581400" y="2760822"/>
              <a:ext cx="2286000" cy="2725578"/>
            </a:xfrm>
            <a:prstGeom prst="straightConnector1">
              <a:avLst/>
            </a:prstGeom>
            <a:ln w="28575">
              <a:solidFill>
                <a:srgbClr val="00B05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56" name="Group 55"/>
          <p:cNvGrpSpPr/>
          <p:nvPr/>
        </p:nvGrpSpPr>
        <p:grpSpPr>
          <a:xfrm>
            <a:off x="5486400" y="2514600"/>
            <a:ext cx="1981200" cy="2133600"/>
            <a:chOff x="5486400" y="2514600"/>
            <a:chExt cx="1981200" cy="2133600"/>
          </a:xfrm>
        </p:grpSpPr>
        <p:sp>
          <p:nvSpPr>
            <p:cNvPr id="41" name="TextBox 40"/>
            <p:cNvSpPr txBox="1"/>
            <p:nvPr/>
          </p:nvSpPr>
          <p:spPr>
            <a:xfrm>
              <a:off x="6934200" y="2514600"/>
              <a:ext cx="533400" cy="4924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7030A0"/>
                  </a:solidFill>
                </a:rPr>
                <a:t>X</a:t>
              </a:r>
              <a:endParaRPr lang="en-US" sz="2600" b="1" dirty="0">
                <a:solidFill>
                  <a:srgbClr val="7030A0"/>
                </a:solidFill>
              </a:endParaRPr>
            </a:p>
          </p:txBody>
        </p:sp>
        <p:cxnSp>
          <p:nvCxnSpPr>
            <p:cNvPr id="54" name="Straight Arrow Connector 53"/>
            <p:cNvCxnSpPr>
              <a:endCxn id="41" idx="1"/>
            </p:cNvCxnSpPr>
            <p:nvPr/>
          </p:nvCxnSpPr>
          <p:spPr>
            <a:xfrm flipV="1">
              <a:off x="5486400" y="2760822"/>
              <a:ext cx="1447800" cy="1887378"/>
            </a:xfrm>
            <a:prstGeom prst="straightConnector1">
              <a:avLst/>
            </a:prstGeom>
            <a:ln w="28575">
              <a:solidFill>
                <a:srgbClr val="7030A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60" name="Group 59"/>
          <p:cNvGrpSpPr/>
          <p:nvPr/>
        </p:nvGrpSpPr>
        <p:grpSpPr>
          <a:xfrm>
            <a:off x="6324600" y="2057400"/>
            <a:ext cx="1143000" cy="2514600"/>
            <a:chOff x="6324600" y="2057400"/>
            <a:chExt cx="1143000" cy="2514600"/>
          </a:xfrm>
        </p:grpSpPr>
        <p:sp>
          <p:nvSpPr>
            <p:cNvPr id="40" name="TextBox 39"/>
            <p:cNvSpPr txBox="1"/>
            <p:nvPr/>
          </p:nvSpPr>
          <p:spPr>
            <a:xfrm>
              <a:off x="6934200" y="2057400"/>
              <a:ext cx="533400" cy="4924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7030A0"/>
                  </a:solidFill>
                </a:rPr>
                <a:t>X</a:t>
              </a:r>
              <a:endParaRPr lang="en-US" sz="2600" b="1" dirty="0">
                <a:solidFill>
                  <a:srgbClr val="7030A0"/>
                </a:solidFill>
              </a:endParaRPr>
            </a:p>
          </p:txBody>
        </p:sp>
        <p:cxnSp>
          <p:nvCxnSpPr>
            <p:cNvPr id="58" name="Straight Arrow Connector 57"/>
            <p:cNvCxnSpPr>
              <a:endCxn id="40" idx="1"/>
            </p:cNvCxnSpPr>
            <p:nvPr/>
          </p:nvCxnSpPr>
          <p:spPr>
            <a:xfrm flipV="1">
              <a:off x="6324600" y="2303622"/>
              <a:ext cx="609600" cy="2268378"/>
            </a:xfrm>
            <a:prstGeom prst="straightConnector1">
              <a:avLst/>
            </a:prstGeom>
            <a:ln w="28575">
              <a:solidFill>
                <a:srgbClr val="7030A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64" name="Group 63"/>
          <p:cNvGrpSpPr/>
          <p:nvPr/>
        </p:nvGrpSpPr>
        <p:grpSpPr>
          <a:xfrm>
            <a:off x="7772400" y="2590800"/>
            <a:ext cx="762000" cy="2895600"/>
            <a:chOff x="7772400" y="2590800"/>
            <a:chExt cx="762000" cy="2895600"/>
          </a:xfrm>
        </p:grpSpPr>
        <p:sp>
          <p:nvSpPr>
            <p:cNvPr id="43" name="TextBox 42"/>
            <p:cNvSpPr txBox="1"/>
            <p:nvPr/>
          </p:nvSpPr>
          <p:spPr>
            <a:xfrm>
              <a:off x="8001000" y="2590800"/>
              <a:ext cx="533400" cy="4924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FFC000"/>
                  </a:solidFill>
                </a:rPr>
                <a:t>X</a:t>
              </a:r>
              <a:endParaRPr lang="en-US" sz="2600" b="1" dirty="0">
                <a:solidFill>
                  <a:srgbClr val="FFC000"/>
                </a:solidFill>
              </a:endParaRPr>
            </a:p>
          </p:txBody>
        </p:sp>
        <p:cxnSp>
          <p:nvCxnSpPr>
            <p:cNvPr id="62" name="Straight Arrow Connector 61"/>
            <p:cNvCxnSpPr/>
            <p:nvPr/>
          </p:nvCxnSpPr>
          <p:spPr>
            <a:xfrm flipV="1">
              <a:off x="7772400" y="2895600"/>
              <a:ext cx="152400" cy="2590800"/>
            </a:xfrm>
            <a:prstGeom prst="straightConnector1">
              <a:avLst/>
            </a:prstGeom>
            <a:ln w="28575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67" name="Group 66"/>
          <p:cNvGrpSpPr/>
          <p:nvPr/>
        </p:nvGrpSpPr>
        <p:grpSpPr>
          <a:xfrm>
            <a:off x="8001000" y="2022157"/>
            <a:ext cx="533400" cy="2702243"/>
            <a:chOff x="8001000" y="2022157"/>
            <a:chExt cx="533400" cy="2702243"/>
          </a:xfrm>
        </p:grpSpPr>
        <p:sp>
          <p:nvSpPr>
            <p:cNvPr id="44" name="TextBox 43"/>
            <p:cNvSpPr txBox="1"/>
            <p:nvPr/>
          </p:nvSpPr>
          <p:spPr>
            <a:xfrm>
              <a:off x="8001000" y="2022157"/>
              <a:ext cx="533400" cy="4924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FFC000"/>
                  </a:solidFill>
                </a:rPr>
                <a:t>X</a:t>
              </a:r>
              <a:endParaRPr lang="en-US" sz="2600" b="1" dirty="0">
                <a:solidFill>
                  <a:srgbClr val="FFC000"/>
                </a:solidFill>
              </a:endParaRPr>
            </a:p>
          </p:txBody>
        </p:sp>
        <p:cxnSp>
          <p:nvCxnSpPr>
            <p:cNvPr id="66" name="Straight Arrow Connector 65"/>
            <p:cNvCxnSpPr/>
            <p:nvPr/>
          </p:nvCxnSpPr>
          <p:spPr>
            <a:xfrm flipV="1">
              <a:off x="8153400" y="2362200"/>
              <a:ext cx="228600" cy="2362200"/>
            </a:xfrm>
            <a:prstGeom prst="straightConnector1">
              <a:avLst/>
            </a:prstGeom>
            <a:ln w="28575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70" name="Group 69"/>
          <p:cNvGrpSpPr/>
          <p:nvPr/>
        </p:nvGrpSpPr>
        <p:grpSpPr>
          <a:xfrm>
            <a:off x="8001000" y="1524000"/>
            <a:ext cx="533400" cy="2895600"/>
            <a:chOff x="8001000" y="1524000"/>
            <a:chExt cx="533400" cy="2895600"/>
          </a:xfrm>
        </p:grpSpPr>
        <p:sp>
          <p:nvSpPr>
            <p:cNvPr id="42" name="TextBox 41"/>
            <p:cNvSpPr txBox="1"/>
            <p:nvPr/>
          </p:nvSpPr>
          <p:spPr>
            <a:xfrm>
              <a:off x="8001000" y="1524000"/>
              <a:ext cx="533400" cy="49244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600" b="1" dirty="0" smtClean="0">
                  <a:solidFill>
                    <a:srgbClr val="FFC000"/>
                  </a:solidFill>
                </a:rPr>
                <a:t>X</a:t>
              </a:r>
              <a:endParaRPr lang="en-US" sz="2600" b="1" dirty="0">
                <a:solidFill>
                  <a:srgbClr val="FFC000"/>
                </a:solidFill>
              </a:endParaRPr>
            </a:p>
          </p:txBody>
        </p:sp>
        <p:cxnSp>
          <p:nvCxnSpPr>
            <p:cNvPr id="69" name="Straight Arrow Connector 68"/>
            <p:cNvCxnSpPr>
              <a:endCxn id="42" idx="1"/>
            </p:cNvCxnSpPr>
            <p:nvPr/>
          </p:nvCxnSpPr>
          <p:spPr>
            <a:xfrm flipH="1" flipV="1">
              <a:off x="8001000" y="1770222"/>
              <a:ext cx="76200" cy="2649378"/>
            </a:xfrm>
            <a:prstGeom prst="straightConnector1">
              <a:avLst/>
            </a:prstGeom>
            <a:ln w="28575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7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500"/>
                                        <p:tgtEl>
                                          <p:spTgt spid="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7" dur="500"/>
                                        <p:tgtEl>
                                          <p:spTgt spid="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2" dur="500"/>
                                        <p:tgtEl>
                                          <p:spTgt spid="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81200" y="4622108"/>
            <a:ext cx="1857375" cy="22358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4" name="Text Box 5"/>
          <p:cNvSpPr txBox="1">
            <a:spLocks noChangeArrowheads="1"/>
          </p:cNvSpPr>
          <p:nvPr/>
        </p:nvSpPr>
        <p:spPr bwMode="auto">
          <a:xfrm>
            <a:off x="152400" y="762000"/>
            <a:ext cx="3657600" cy="18158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just" eaLnBrk="1" hangingPunct="1">
              <a:spcBef>
                <a:spcPct val="50000"/>
              </a:spcBef>
            </a:pP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Vẽ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hình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chiếu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đứng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,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bằng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và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cạnh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một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trong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vật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dirty="0" err="1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thể</a:t>
            </a:r>
            <a:r>
              <a:rPr lang="en-US" altLang="en-US" sz="2800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 A, B, C, D</a:t>
            </a:r>
          </a:p>
        </p:txBody>
      </p:sp>
      <p:graphicFrame>
        <p:nvGraphicFramePr>
          <p:cNvPr id="26" name="Group 2"/>
          <p:cNvGraphicFramePr>
            <a:graphicFrameLocks noGrp="1"/>
          </p:cNvGraphicFramePr>
          <p:nvPr/>
        </p:nvGraphicFramePr>
        <p:xfrm>
          <a:off x="5029201" y="5410200"/>
          <a:ext cx="3723166" cy="1161002"/>
        </p:xfrm>
        <a:graphic>
          <a:graphicData uri="http://schemas.openxmlformats.org/drawingml/2006/table">
            <a:tbl>
              <a:tblPr/>
              <a:tblGrid>
                <a:gridCol w="511023"/>
                <a:gridCol w="803036"/>
                <a:gridCol w="547524"/>
                <a:gridCol w="766534"/>
                <a:gridCol w="584026"/>
                <a:gridCol w="511023"/>
              </a:tblGrid>
              <a:tr h="288747">
                <a:tc rowSpan="2" gridSpan="3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CHIẾU VẬT THỂ</a:t>
                      </a:r>
                      <a:endParaRPr kumimoji="0" lang="en-US" sz="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Vật liệu</a:t>
                      </a: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Tỉ lệ</a:t>
                      </a: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 số</a:t>
                      </a: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288747">
                <a:tc gridSpan="3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Gỗ</a:t>
                      </a: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1:1</a:t>
                      </a: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 03</a:t>
                      </a: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29175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Người</a:t>
                      </a: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vẽ</a:t>
                      </a: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gridSpan="3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Trường</a:t>
                      </a: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THCS………………………………….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Lớp</a:t>
                      </a: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8…………………………………………...</a:t>
                      </a: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29175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Kiểm</a:t>
                      </a: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tra</a:t>
                      </a: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3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27" name="Rectangle 26"/>
          <p:cNvSpPr/>
          <p:nvPr/>
        </p:nvSpPr>
        <p:spPr>
          <a:xfrm>
            <a:off x="3962400" y="0"/>
            <a:ext cx="5181600" cy="6858000"/>
          </a:xfrm>
          <a:prstGeom prst="rect">
            <a:avLst/>
          </a:prstGeom>
          <a:noFill/>
          <a:ln w="31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Rectangle 27"/>
          <p:cNvSpPr/>
          <p:nvPr/>
        </p:nvSpPr>
        <p:spPr>
          <a:xfrm>
            <a:off x="4343400" y="457200"/>
            <a:ext cx="4419600" cy="6111766"/>
          </a:xfrm>
          <a:prstGeom prst="rect">
            <a:avLst/>
          </a:prstGeom>
          <a:noFill/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 Box 6"/>
          <p:cNvSpPr txBox="1">
            <a:spLocks noChangeArrowheads="1"/>
          </p:cNvSpPr>
          <p:nvPr/>
        </p:nvSpPr>
        <p:spPr bwMode="auto">
          <a:xfrm>
            <a:off x="0" y="0"/>
            <a:ext cx="38862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  <a:cs typeface="Arial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3600" b="1" dirty="0" smtClean="0">
                <a:solidFill>
                  <a:srgbClr val="FF33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VẬN DỤNG</a:t>
            </a:r>
            <a:endParaRPr lang="en-CA" altLang="en-US" sz="3600" b="1" dirty="0">
              <a:solidFill>
                <a:srgbClr val="FF33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6200" y="2590801"/>
            <a:ext cx="2057400" cy="22319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plus(in)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6" name="Group 2"/>
          <p:cNvGraphicFramePr>
            <a:graphicFrameLocks noGrp="1"/>
          </p:cNvGraphicFramePr>
          <p:nvPr/>
        </p:nvGraphicFramePr>
        <p:xfrm>
          <a:off x="5029201" y="5410200"/>
          <a:ext cx="3723166" cy="1161002"/>
        </p:xfrm>
        <a:graphic>
          <a:graphicData uri="http://schemas.openxmlformats.org/drawingml/2006/table">
            <a:tbl>
              <a:tblPr/>
              <a:tblGrid>
                <a:gridCol w="511023"/>
                <a:gridCol w="803036"/>
                <a:gridCol w="547524"/>
                <a:gridCol w="766534"/>
                <a:gridCol w="584026"/>
                <a:gridCol w="511023"/>
              </a:tblGrid>
              <a:tr h="288747">
                <a:tc rowSpan="2" gridSpan="3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HÌNH CHIẾU VẬT THỂ</a:t>
                      </a:r>
                      <a:endParaRPr kumimoji="0" lang="en-US" sz="4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Vật liệu</a:t>
                      </a: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Tỉ lệ</a:t>
                      </a: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Bản số</a:t>
                      </a: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288747">
                <a:tc gridSpan="3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Gỗ</a:t>
                      </a: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1:1</a:t>
                      </a: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TH 03</a:t>
                      </a: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29175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Người</a:t>
                      </a: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vẽ</a:t>
                      </a: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gridSpan="3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Trường</a:t>
                      </a: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THCS………………………………….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Lớp</a:t>
                      </a: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8…………………………………………...</a:t>
                      </a: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rowSpan="2"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29175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Kiểm</a:t>
                      </a:r>
                      <a:r>
                        <a:rPr kumimoji="0" lang="en-US" sz="6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 </a:t>
                      </a:r>
                      <a:r>
                        <a:rPr kumimoji="0" lang="en-US" sz="6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tra</a:t>
                      </a: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6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3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27" name="Rectangle 26"/>
          <p:cNvSpPr/>
          <p:nvPr/>
        </p:nvSpPr>
        <p:spPr>
          <a:xfrm>
            <a:off x="2895600" y="0"/>
            <a:ext cx="6248400" cy="6858000"/>
          </a:xfrm>
          <a:prstGeom prst="rect">
            <a:avLst/>
          </a:prstGeom>
          <a:noFill/>
          <a:ln w="31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Rectangle 27"/>
          <p:cNvSpPr/>
          <p:nvPr/>
        </p:nvSpPr>
        <p:spPr>
          <a:xfrm>
            <a:off x="3276600" y="457200"/>
            <a:ext cx="5486400" cy="6111766"/>
          </a:xfrm>
          <a:prstGeom prst="rect">
            <a:avLst/>
          </a:prstGeom>
          <a:noFill/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1371600"/>
            <a:ext cx="2362200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81400" y="685800"/>
            <a:ext cx="2460523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81400" y="3048000"/>
            <a:ext cx="2460523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53" name="Picture 5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248400" y="699840"/>
            <a:ext cx="2286000" cy="21505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25" name="Straight Connector 24"/>
          <p:cNvCxnSpPr/>
          <p:nvPr/>
        </p:nvCxnSpPr>
        <p:spPr>
          <a:xfrm>
            <a:off x="5873088" y="838200"/>
            <a:ext cx="548640" cy="0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Connector 28"/>
          <p:cNvCxnSpPr/>
          <p:nvPr/>
        </p:nvCxnSpPr>
        <p:spPr>
          <a:xfrm>
            <a:off x="4876800" y="1066800"/>
            <a:ext cx="1828800" cy="0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/>
          <p:cNvCxnSpPr/>
          <p:nvPr/>
        </p:nvCxnSpPr>
        <p:spPr>
          <a:xfrm>
            <a:off x="5852160" y="1295400"/>
            <a:ext cx="1554480" cy="0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Connector 30"/>
          <p:cNvCxnSpPr/>
          <p:nvPr/>
        </p:nvCxnSpPr>
        <p:spPr>
          <a:xfrm>
            <a:off x="5881048" y="2702256"/>
            <a:ext cx="548640" cy="0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/>
          <p:cNvCxnSpPr/>
          <p:nvPr/>
        </p:nvCxnSpPr>
        <p:spPr>
          <a:xfrm>
            <a:off x="4863152" y="2438400"/>
            <a:ext cx="1828800" cy="0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/>
          <p:cNvCxnSpPr/>
          <p:nvPr/>
        </p:nvCxnSpPr>
        <p:spPr>
          <a:xfrm>
            <a:off x="5791200" y="2209800"/>
            <a:ext cx="1554480" cy="0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69" name="Group 68"/>
          <p:cNvGrpSpPr/>
          <p:nvPr/>
        </p:nvGrpSpPr>
        <p:grpSpPr>
          <a:xfrm>
            <a:off x="879144" y="1480870"/>
            <a:ext cx="1923004" cy="1798320"/>
            <a:chOff x="802944" y="1480870"/>
            <a:chExt cx="1923004" cy="1798320"/>
          </a:xfrm>
        </p:grpSpPr>
        <p:cxnSp>
          <p:nvCxnSpPr>
            <p:cNvPr id="40" name="Straight Connector 39"/>
            <p:cNvCxnSpPr/>
            <p:nvPr/>
          </p:nvCxnSpPr>
          <p:spPr>
            <a:xfrm>
              <a:off x="802944" y="1828800"/>
              <a:ext cx="609600" cy="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1" name="Straight Connector 40"/>
            <p:cNvCxnSpPr/>
            <p:nvPr/>
          </p:nvCxnSpPr>
          <p:spPr>
            <a:xfrm>
              <a:off x="1164608" y="2411104"/>
              <a:ext cx="609600" cy="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2" name="Straight Connector 41"/>
            <p:cNvCxnSpPr/>
            <p:nvPr/>
          </p:nvCxnSpPr>
          <p:spPr>
            <a:xfrm>
              <a:off x="838200" y="2985448"/>
              <a:ext cx="609600" cy="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3" name="Straight Connector 42"/>
            <p:cNvCxnSpPr/>
            <p:nvPr/>
          </p:nvCxnSpPr>
          <p:spPr>
            <a:xfrm>
              <a:off x="1524000" y="1498122"/>
              <a:ext cx="609600" cy="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4" name="Straight Connector 43"/>
            <p:cNvCxnSpPr/>
            <p:nvPr/>
          </p:nvCxnSpPr>
          <p:spPr>
            <a:xfrm>
              <a:off x="2057400" y="2397456"/>
              <a:ext cx="609600" cy="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5" name="Straight Connector 44"/>
            <p:cNvCxnSpPr/>
            <p:nvPr/>
          </p:nvCxnSpPr>
          <p:spPr>
            <a:xfrm>
              <a:off x="1537648" y="3276600"/>
              <a:ext cx="609600" cy="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7" name="Straight Connector 46"/>
            <p:cNvCxnSpPr/>
            <p:nvPr/>
          </p:nvCxnSpPr>
          <p:spPr>
            <a:xfrm>
              <a:off x="838200" y="1828800"/>
              <a:ext cx="304800" cy="6096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9" name="Straight Connector 48"/>
            <p:cNvCxnSpPr/>
            <p:nvPr/>
          </p:nvCxnSpPr>
          <p:spPr>
            <a:xfrm>
              <a:off x="1447800" y="1828800"/>
              <a:ext cx="304800" cy="5334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2" name="Straight Connector 51"/>
            <p:cNvCxnSpPr/>
            <p:nvPr/>
          </p:nvCxnSpPr>
          <p:spPr>
            <a:xfrm>
              <a:off x="2116348" y="1480870"/>
              <a:ext cx="609600" cy="9144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5" name="Straight Connector 54"/>
            <p:cNvCxnSpPr/>
            <p:nvPr/>
          </p:nvCxnSpPr>
          <p:spPr>
            <a:xfrm>
              <a:off x="1463618" y="1489496"/>
              <a:ext cx="609600" cy="9144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6" name="Straight Connector 55"/>
            <p:cNvCxnSpPr/>
            <p:nvPr/>
          </p:nvCxnSpPr>
          <p:spPr>
            <a:xfrm flipH="1">
              <a:off x="1473678" y="2438400"/>
              <a:ext cx="304800" cy="5334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8" name="Straight Connector 57"/>
            <p:cNvCxnSpPr/>
            <p:nvPr/>
          </p:nvCxnSpPr>
          <p:spPr>
            <a:xfrm flipH="1">
              <a:off x="1524000" y="2362200"/>
              <a:ext cx="533400" cy="9144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0" name="Straight Connector 59"/>
            <p:cNvCxnSpPr/>
            <p:nvPr/>
          </p:nvCxnSpPr>
          <p:spPr>
            <a:xfrm flipH="1">
              <a:off x="2175296" y="2362200"/>
              <a:ext cx="533400" cy="9144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1" name="Straight Connector 60"/>
            <p:cNvCxnSpPr/>
            <p:nvPr/>
          </p:nvCxnSpPr>
          <p:spPr>
            <a:xfrm>
              <a:off x="1362974" y="3004870"/>
              <a:ext cx="152400" cy="27432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5" name="Straight Connector 64"/>
            <p:cNvCxnSpPr/>
            <p:nvPr/>
          </p:nvCxnSpPr>
          <p:spPr>
            <a:xfrm flipV="1">
              <a:off x="1295400" y="1524000"/>
              <a:ext cx="152400" cy="3048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68" name="Straight Connector 67"/>
            <p:cNvCxnSpPr/>
            <p:nvPr/>
          </p:nvCxnSpPr>
          <p:spPr>
            <a:xfrm flipH="1">
              <a:off x="838200" y="2438400"/>
              <a:ext cx="304800" cy="533400"/>
            </a:xfrm>
            <a:prstGeom prst="line">
              <a:avLst/>
            </a:prstGeom>
            <a:ln w="19050"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70" name="Up Arrow 69"/>
          <p:cNvSpPr/>
          <p:nvPr/>
        </p:nvSpPr>
        <p:spPr>
          <a:xfrm>
            <a:off x="1447800" y="3657600"/>
            <a:ext cx="381000" cy="762000"/>
          </a:xfrm>
          <a:prstGeom prst="up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Up Arrow 70"/>
          <p:cNvSpPr/>
          <p:nvPr/>
        </p:nvSpPr>
        <p:spPr>
          <a:xfrm rot="5400000">
            <a:off x="19050" y="2190750"/>
            <a:ext cx="381000" cy="419100"/>
          </a:xfrm>
          <a:prstGeom prst="up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81" name="Group 80"/>
          <p:cNvGrpSpPr/>
          <p:nvPr/>
        </p:nvGrpSpPr>
        <p:grpSpPr>
          <a:xfrm>
            <a:off x="573975" y="1793174"/>
            <a:ext cx="645225" cy="1209106"/>
            <a:chOff x="573975" y="1793174"/>
            <a:chExt cx="645225" cy="1209106"/>
          </a:xfrm>
        </p:grpSpPr>
        <p:cxnSp>
          <p:nvCxnSpPr>
            <p:cNvPr id="73" name="Straight Connector 72"/>
            <p:cNvCxnSpPr/>
            <p:nvPr/>
          </p:nvCxnSpPr>
          <p:spPr>
            <a:xfrm>
              <a:off x="902525" y="1840675"/>
              <a:ext cx="304800" cy="533400"/>
            </a:xfrm>
            <a:prstGeom prst="line">
              <a:avLst/>
            </a:prstGeom>
            <a:ln w="28575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4" name="Straight Connector 73"/>
            <p:cNvCxnSpPr/>
            <p:nvPr/>
          </p:nvCxnSpPr>
          <p:spPr>
            <a:xfrm flipH="1">
              <a:off x="585850" y="1793174"/>
              <a:ext cx="304800" cy="640080"/>
            </a:xfrm>
            <a:prstGeom prst="line">
              <a:avLst/>
            </a:prstGeom>
            <a:ln w="28575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6" name="Straight Connector 75"/>
            <p:cNvCxnSpPr/>
            <p:nvPr/>
          </p:nvCxnSpPr>
          <p:spPr>
            <a:xfrm>
              <a:off x="573975" y="2397825"/>
              <a:ext cx="304800" cy="533400"/>
            </a:xfrm>
            <a:prstGeom prst="line">
              <a:avLst/>
            </a:prstGeom>
            <a:ln w="28575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79" name="Straight Connector 78"/>
            <p:cNvCxnSpPr/>
            <p:nvPr/>
          </p:nvCxnSpPr>
          <p:spPr>
            <a:xfrm flipH="1">
              <a:off x="914400" y="2362200"/>
              <a:ext cx="304800" cy="640080"/>
            </a:xfrm>
            <a:prstGeom prst="line">
              <a:avLst/>
            </a:prstGeom>
            <a:ln w="28575">
              <a:solidFill>
                <a:srgbClr val="FFC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80" name="Oval 79"/>
            <p:cNvSpPr/>
            <p:nvPr/>
          </p:nvSpPr>
          <p:spPr>
            <a:xfrm>
              <a:off x="755075" y="2126675"/>
              <a:ext cx="299850" cy="533400"/>
            </a:xfrm>
            <a:prstGeom prst="ellipse">
              <a:avLst/>
            </a:prstGeom>
            <a:noFill/>
            <a:ln w="28575">
              <a:solidFill>
                <a:srgbClr val="FFC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82" name="Up Arrow 81"/>
          <p:cNvSpPr/>
          <p:nvPr/>
        </p:nvSpPr>
        <p:spPr>
          <a:xfrm rot="10800000">
            <a:off x="1524000" y="838200"/>
            <a:ext cx="381000" cy="419100"/>
          </a:xfrm>
          <a:prstGeom prst="up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mph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9" dur="2000" fill="hold"/>
                                        <p:tgtEl>
                                          <p:spTgt spid="70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4" dur="500"/>
                                        <p:tgtEl>
                                          <p:spTgt spid="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4" dur="500"/>
                                        <p:tgtEl>
                                          <p:spTgt spid="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4" presetClass="exit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26" dur="500"/>
                                        <p:tgtEl>
                                          <p:spTgt spid="6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4" presetClass="exit" presetSubtype="16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29" dur="500"/>
                                        <p:tgtEl>
                                          <p:spTgt spid="7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500"/>
                            </p:stCondLst>
                            <p:childTnLst>
                              <p:par>
                                <p:cTn id="32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4" dur="500"/>
                                        <p:tgtEl>
                                          <p:spTgt spid="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9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500"/>
                            </p:stCondLst>
                            <p:childTnLst>
                              <p:par>
                                <p:cTn id="44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6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9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1000"/>
                            </p:stCondLst>
                            <p:childTnLst>
                              <p:par>
                                <p:cTn id="51" presetID="2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3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6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1500"/>
                            </p:stCondLst>
                            <p:childTnLst>
                              <p:par>
                                <p:cTn id="58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0" dur="500"/>
                                        <p:tgtEl>
                                          <p:spTgt spid="20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5" dur="500"/>
                                        <p:tgtEl>
                                          <p:spTgt spid="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6" presetClass="emph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67" dur="2000" fill="hold"/>
                                        <p:tgtEl>
                                          <p:spTgt spid="82"/>
                                        </p:tgtEl>
                                      </p:cBhvr>
                                      <p:by x="150000" y="15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2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0" grpId="0" animBg="1"/>
      <p:bldP spid="70" grpId="1" animBg="1"/>
      <p:bldP spid="70" grpId="2" animBg="1"/>
      <p:bldP spid="71" grpId="0" animBg="1"/>
      <p:bldP spid="82" grpId="0" animBg="1"/>
      <p:bldP spid="82" grpId="1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5" name="Group 24"/>
          <p:cNvGrpSpPr/>
          <p:nvPr/>
        </p:nvGrpSpPr>
        <p:grpSpPr>
          <a:xfrm>
            <a:off x="533400" y="1333500"/>
            <a:ext cx="2362200" cy="2743200"/>
            <a:chOff x="533400" y="762000"/>
            <a:chExt cx="2362200" cy="2743200"/>
          </a:xfrm>
        </p:grpSpPr>
        <p:pic>
          <p:nvPicPr>
            <p:cNvPr id="3077" name="Picture 5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1828800" y="762000"/>
              <a:ext cx="1009650" cy="12192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grpSp>
          <p:nvGrpSpPr>
            <p:cNvPr id="22" name="Group 21"/>
            <p:cNvGrpSpPr/>
            <p:nvPr/>
          </p:nvGrpSpPr>
          <p:grpSpPr>
            <a:xfrm>
              <a:off x="533400" y="762000"/>
              <a:ext cx="2362200" cy="2743200"/>
              <a:chOff x="3581400" y="304800"/>
              <a:chExt cx="2362200" cy="2743200"/>
            </a:xfrm>
          </p:grpSpPr>
          <p:pic>
            <p:nvPicPr>
              <p:cNvPr id="3076" name="Picture 4"/>
              <p:cNvPicPr>
                <a:picLocks noChangeAspect="1" noChangeArrowheads="1"/>
              </p:cNvPicPr>
              <p:nvPr/>
            </p:nvPicPr>
            <p:blipFill>
              <a:blip r:embed="rId3" cstate="print"/>
              <a:srcRect/>
              <a:stretch>
                <a:fillRect/>
              </a:stretch>
            </p:blipFill>
            <p:spPr bwMode="auto">
              <a:xfrm>
                <a:off x="3657600" y="381000"/>
                <a:ext cx="1114425" cy="261937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21" name="Rectangle 20"/>
              <p:cNvSpPr/>
              <p:nvPr/>
            </p:nvSpPr>
            <p:spPr>
              <a:xfrm>
                <a:off x="3581400" y="304800"/>
                <a:ext cx="2362200" cy="2743200"/>
              </a:xfrm>
              <a:prstGeom prst="rect">
                <a:avLst/>
              </a:prstGeom>
              <a:noFill/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</p:grpSp>
      <p:grpSp>
        <p:nvGrpSpPr>
          <p:cNvPr id="38" name="Group 37"/>
          <p:cNvGrpSpPr/>
          <p:nvPr/>
        </p:nvGrpSpPr>
        <p:grpSpPr>
          <a:xfrm>
            <a:off x="3048000" y="1333500"/>
            <a:ext cx="3109993" cy="2743200"/>
            <a:chOff x="3048000" y="762000"/>
            <a:chExt cx="3109993" cy="2743200"/>
          </a:xfrm>
        </p:grpSpPr>
        <p:pic>
          <p:nvPicPr>
            <p:cNvPr id="3082" name="Picture 10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3048000" y="914400"/>
              <a:ext cx="3109993" cy="24384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36" name="Rectangle 35"/>
            <p:cNvSpPr/>
            <p:nvPr/>
          </p:nvSpPr>
          <p:spPr>
            <a:xfrm>
              <a:off x="3048000" y="762000"/>
              <a:ext cx="3048000" cy="2743200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3083" name="Picture 11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248400" y="1257300"/>
            <a:ext cx="2695575" cy="2857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84" name="Picture 12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066800" y="4205416"/>
            <a:ext cx="1219200" cy="265258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85" name="Picture 13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3429000" y="4223084"/>
            <a:ext cx="2209800" cy="255871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86" name="Picture 14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934200" y="4211012"/>
            <a:ext cx="1447800" cy="2646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1" name="Rectangle 4">
            <a:extLst>
              <a:ext uri="{FF2B5EF4-FFF2-40B4-BE49-F238E27FC236}">
                <a16:creationId xmlns="" xmlns:a16="http://schemas.microsoft.com/office/drawing/2014/main" id="{0F8F8EE1-1F28-445C-84B8-6FFB3B0EDB0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455072" y="76200"/>
            <a:ext cx="3869528" cy="1071586"/>
          </a:xfrm>
          <a:prstGeom prst="rect">
            <a:avLst/>
          </a:prstGeom>
          <a:gradFill>
            <a:gsLst>
              <a:gs pos="0">
                <a:srgbClr val="CCECFF"/>
              </a:gs>
              <a:gs pos="15000">
                <a:schemeClr val="bg1">
                  <a:lumMod val="20000"/>
                  <a:lumOff val="80000"/>
                </a:schemeClr>
              </a:gs>
            </a:gsLst>
            <a:path path="shape">
              <a:fillToRect l="50000" t="50000" r="50000" b="50000"/>
            </a:path>
          </a:gradFill>
          <a:ln w="9525">
            <a:solidFill>
              <a:srgbClr val="FF0066"/>
            </a:solidFill>
            <a:miter lim="800000"/>
            <a:headEnd/>
            <a:tailEnd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defRPr/>
            </a:pPr>
            <a:r>
              <a:rPr lang="en-US" sz="3600" b="1" kern="0" dirty="0" smtClean="0">
                <a:solidFill>
                  <a:srgbClr val="FF0000"/>
                </a:solidFill>
                <a:cs typeface="Arial" panose="020B0604020202020204" pitchFamily="34" charset="0"/>
              </a:rPr>
              <a:t>VẬN DỤNG</a:t>
            </a:r>
            <a:endParaRPr lang="en-US" sz="3600" b="1" kern="0" dirty="0">
              <a:solidFill>
                <a:srgbClr val="FF0000"/>
              </a:solidFill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16121461"/>
      </p:ext>
    </p:extLst>
  </p:cSld>
  <p:clrMapOvr>
    <a:masterClrMapping/>
  </p:clrMapOvr>
  <p:transition>
    <p:randomBa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" dur="500"/>
                                        <p:tgtEl>
                                          <p:spTgt spid="308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0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3" dur="500"/>
                                        <p:tgtEl>
                                          <p:spTgt spid="30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" dur="500"/>
                                        <p:tgtEl>
                                          <p:spTgt spid="30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1" dur="500"/>
                                        <p:tgtEl>
                                          <p:spTgt spid="30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Freeform 2"/>
          <p:cNvSpPr>
            <a:spLocks/>
          </p:cNvSpPr>
          <p:nvPr/>
        </p:nvSpPr>
        <p:spPr bwMode="auto">
          <a:xfrm>
            <a:off x="838200" y="2343150"/>
            <a:ext cx="2667000" cy="457200"/>
          </a:xfrm>
          <a:custGeom>
            <a:avLst/>
            <a:gdLst>
              <a:gd name="T0" fmla="*/ 0 w 1680"/>
              <a:gd name="T1" fmla="*/ 19050 h 288"/>
              <a:gd name="T2" fmla="*/ 2209800 w 1680"/>
              <a:gd name="T3" fmla="*/ 0 h 288"/>
              <a:gd name="T4" fmla="*/ 2667000 w 1680"/>
              <a:gd name="T5" fmla="*/ 457200 h 288"/>
              <a:gd name="T6" fmla="*/ 0 60000 65536"/>
              <a:gd name="T7" fmla="*/ 0 60000 65536"/>
              <a:gd name="T8" fmla="*/ 0 60000 65536"/>
              <a:gd name="T9" fmla="*/ 0 w 1680"/>
              <a:gd name="T10" fmla="*/ 0 h 288"/>
              <a:gd name="T11" fmla="*/ 1680 w 1680"/>
              <a:gd name="T12" fmla="*/ 288 h 288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1680" h="288">
                <a:moveTo>
                  <a:pt x="0" y="12"/>
                </a:moveTo>
                <a:lnTo>
                  <a:pt x="1392" y="0"/>
                </a:lnTo>
                <a:lnTo>
                  <a:pt x="1680" y="288"/>
                </a:lnTo>
              </a:path>
            </a:pathLst>
          </a:cu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pic>
        <p:nvPicPr>
          <p:cNvPr id="5" name="Picture 6" descr="so01862_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28800" y="152400"/>
            <a:ext cx="5257800" cy="144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TextBox 4"/>
          <p:cNvSpPr txBox="1">
            <a:spLocks noChangeArrowheads="1"/>
          </p:cNvSpPr>
          <p:nvPr/>
        </p:nvSpPr>
        <p:spPr bwMode="auto">
          <a:xfrm>
            <a:off x="304800" y="1828800"/>
            <a:ext cx="8610600" cy="33239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800" i="1" dirty="0">
                <a:solidFill>
                  <a:srgbClr val="000099"/>
                </a:solidFill>
                <a:cs typeface="Times New Roman" pitchFamily="18" charset="0"/>
              </a:rPr>
              <a:t> </a:t>
            </a:r>
            <a:r>
              <a:rPr lang="en-US" sz="2800" i="1" dirty="0" err="1">
                <a:solidFill>
                  <a:srgbClr val="000099"/>
                </a:solidFill>
                <a:cs typeface="Times New Roman" pitchFamily="18" charset="0"/>
              </a:rPr>
              <a:t>Về</a:t>
            </a:r>
            <a:r>
              <a:rPr lang="en-US" sz="2800" i="1" dirty="0">
                <a:solidFill>
                  <a:srgbClr val="000099"/>
                </a:solidFill>
                <a:cs typeface="Times New Roman" pitchFamily="18" charset="0"/>
              </a:rPr>
              <a:t> </a:t>
            </a:r>
            <a:r>
              <a:rPr lang="en-US" sz="2800" i="1" dirty="0" err="1">
                <a:solidFill>
                  <a:srgbClr val="000099"/>
                </a:solidFill>
                <a:cs typeface="Times New Roman" pitchFamily="18" charset="0"/>
              </a:rPr>
              <a:t>nhà</a:t>
            </a:r>
            <a:r>
              <a:rPr lang="en-US" sz="2800" i="1" dirty="0">
                <a:solidFill>
                  <a:srgbClr val="000099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0099"/>
                </a:solidFill>
                <a:cs typeface="Times New Roman" pitchFamily="18" charset="0"/>
              </a:rPr>
              <a:t>hoàn</a:t>
            </a:r>
            <a:r>
              <a:rPr lang="en-US" sz="2800" i="1" dirty="0" smtClean="0">
                <a:solidFill>
                  <a:srgbClr val="000099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0099"/>
                </a:solidFill>
                <a:cs typeface="Times New Roman" pitchFamily="18" charset="0"/>
              </a:rPr>
              <a:t>thành</a:t>
            </a:r>
            <a:r>
              <a:rPr lang="en-US" sz="2800" i="1" dirty="0" smtClean="0">
                <a:solidFill>
                  <a:srgbClr val="000099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0099"/>
                </a:solidFill>
                <a:cs typeface="Times New Roman" pitchFamily="18" charset="0"/>
              </a:rPr>
              <a:t>bài</a:t>
            </a:r>
            <a:r>
              <a:rPr lang="en-US" sz="2800" i="1" dirty="0" smtClean="0">
                <a:solidFill>
                  <a:srgbClr val="000099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0099"/>
                </a:solidFill>
                <a:cs typeface="Times New Roman" pitchFamily="18" charset="0"/>
              </a:rPr>
              <a:t>vẽ</a:t>
            </a:r>
            <a:r>
              <a:rPr lang="en-US" sz="2800" i="1" dirty="0" smtClean="0">
                <a:solidFill>
                  <a:srgbClr val="000099"/>
                </a:solidFill>
                <a:cs typeface="Times New Roman" pitchFamily="18" charset="0"/>
              </a:rPr>
              <a:t> 1 </a:t>
            </a:r>
            <a:r>
              <a:rPr lang="en-US" sz="2800" i="1" dirty="0" err="1" smtClean="0">
                <a:solidFill>
                  <a:srgbClr val="000099"/>
                </a:solidFill>
                <a:cs typeface="Times New Roman" pitchFamily="18" charset="0"/>
              </a:rPr>
              <a:t>trong</a:t>
            </a:r>
            <a:r>
              <a:rPr lang="en-US" sz="2800" i="1" dirty="0" smtClean="0">
                <a:solidFill>
                  <a:srgbClr val="000099"/>
                </a:solidFill>
                <a:cs typeface="Times New Roman" pitchFamily="18" charset="0"/>
              </a:rPr>
              <a:t> 4 </a:t>
            </a:r>
            <a:r>
              <a:rPr lang="en-US" sz="2800" i="1" dirty="0" err="1" smtClean="0">
                <a:solidFill>
                  <a:srgbClr val="000099"/>
                </a:solidFill>
                <a:cs typeface="Times New Roman" pitchFamily="18" charset="0"/>
              </a:rPr>
              <a:t>khối</a:t>
            </a:r>
            <a:r>
              <a:rPr lang="en-US" sz="2800" i="1" dirty="0" smtClean="0">
                <a:solidFill>
                  <a:srgbClr val="000099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0099"/>
                </a:solidFill>
                <a:cs typeface="Times New Roman" pitchFamily="18" charset="0"/>
              </a:rPr>
              <a:t>vật</a:t>
            </a:r>
            <a:r>
              <a:rPr lang="en-US" sz="2800" i="1" dirty="0" smtClean="0">
                <a:solidFill>
                  <a:srgbClr val="000099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0099"/>
                </a:solidFill>
                <a:cs typeface="Times New Roman" pitchFamily="18" charset="0"/>
              </a:rPr>
              <a:t>thể</a:t>
            </a:r>
            <a:endParaRPr lang="en-US" sz="2800" i="1" dirty="0">
              <a:solidFill>
                <a:srgbClr val="000099"/>
              </a:solidFill>
              <a:cs typeface="Times New Roman" pitchFamily="18" charset="0"/>
            </a:endParaRPr>
          </a:p>
          <a:p>
            <a:pPr eaLnBrk="0" hangingPunct="0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800" i="1" dirty="0">
                <a:cs typeface="Times New Roman" pitchFamily="18" charset="0"/>
              </a:rPr>
              <a:t> </a:t>
            </a:r>
            <a:r>
              <a:rPr lang="en-US" sz="2800" i="1" dirty="0">
                <a:solidFill>
                  <a:srgbClr val="FF0066"/>
                </a:solidFill>
                <a:cs typeface="Times New Roman" pitchFamily="18" charset="0"/>
              </a:rPr>
              <a:t>Nghiên cứu phần “có thể em chưa biết” (</a:t>
            </a:r>
            <a:r>
              <a:rPr lang="en-US" sz="2800" i="1" dirty="0" smtClean="0">
                <a:solidFill>
                  <a:srgbClr val="FF0066"/>
                </a:solidFill>
                <a:cs typeface="Times New Roman" pitchFamily="18" charset="0"/>
              </a:rPr>
              <a:t>SGK/28)</a:t>
            </a:r>
            <a:endParaRPr lang="en-US" sz="2800" i="1" dirty="0">
              <a:solidFill>
                <a:srgbClr val="FF0066"/>
              </a:solidFill>
              <a:cs typeface="Times New Roman" pitchFamily="18" charset="0"/>
            </a:endParaRPr>
          </a:p>
          <a:p>
            <a:pPr eaLnBrk="0" hangingPunct="0">
              <a:lnSpc>
                <a:spcPct val="150000"/>
              </a:lnSpc>
              <a:buFont typeface="Wingdings" pitchFamily="2" charset="2"/>
              <a:buChar char="ü"/>
            </a:pPr>
            <a:r>
              <a:rPr lang="en-US" sz="2800" i="1" dirty="0">
                <a:solidFill>
                  <a:srgbClr val="008000"/>
                </a:solidFill>
                <a:cs typeface="Times New Roman" pitchFamily="18" charset="0"/>
              </a:rPr>
              <a:t> Xem và soạn </a:t>
            </a:r>
            <a:r>
              <a:rPr lang="en-US" sz="2800" i="1" dirty="0" err="1">
                <a:solidFill>
                  <a:srgbClr val="008000"/>
                </a:solidFill>
                <a:cs typeface="Times New Roman" pitchFamily="18" charset="0"/>
              </a:rPr>
              <a:t>bài</a:t>
            </a:r>
            <a:r>
              <a:rPr lang="en-US" sz="2800" i="1" dirty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8 </a:t>
            </a:r>
            <a:r>
              <a:rPr lang="en-US" sz="2800" i="1" dirty="0">
                <a:solidFill>
                  <a:srgbClr val="008000"/>
                </a:solidFill>
                <a:cs typeface="Times New Roman" pitchFamily="18" charset="0"/>
              </a:rPr>
              <a:t>–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Hình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cắt</a:t>
            </a:r>
            <a:endParaRPr lang="en-US" sz="2800" i="1" dirty="0">
              <a:solidFill>
                <a:srgbClr val="008000"/>
              </a:solidFill>
              <a:cs typeface="Times New Roman" pitchFamily="18" charset="0"/>
            </a:endParaRPr>
          </a:p>
          <a:p>
            <a:pPr eaLnBrk="0" hangingPunct="0">
              <a:lnSpc>
                <a:spcPct val="150000"/>
              </a:lnSpc>
            </a:pPr>
            <a:r>
              <a:rPr lang="en-US" sz="2800" i="1" dirty="0">
                <a:solidFill>
                  <a:srgbClr val="008000"/>
                </a:solidFill>
                <a:cs typeface="Times New Roman" pitchFamily="18" charset="0"/>
              </a:rPr>
              <a:t>  - Thế nào </a:t>
            </a:r>
            <a:r>
              <a:rPr lang="en-US" sz="2800" i="1" dirty="0" err="1">
                <a:solidFill>
                  <a:srgbClr val="008000"/>
                </a:solidFill>
                <a:cs typeface="Times New Roman" pitchFamily="18" charset="0"/>
              </a:rPr>
              <a:t>là</a:t>
            </a:r>
            <a:r>
              <a:rPr lang="en-US" sz="2800" i="1" dirty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hình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cắt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?</a:t>
            </a:r>
            <a:endParaRPr lang="en-US" sz="2800" i="1" dirty="0">
              <a:solidFill>
                <a:srgbClr val="008000"/>
              </a:solidFill>
              <a:cs typeface="Times New Roman" pitchFamily="18" charset="0"/>
            </a:endParaRPr>
          </a:p>
          <a:p>
            <a:pPr eaLnBrk="0" hangingPunct="0">
              <a:lnSpc>
                <a:spcPct val="150000"/>
              </a:lnSpc>
            </a:pPr>
            <a:r>
              <a:rPr lang="en-US" sz="2800" i="1" dirty="0">
                <a:solidFill>
                  <a:srgbClr val="008000"/>
                </a:solidFill>
                <a:cs typeface="Times New Roman" pitchFamily="18" charset="0"/>
              </a:rPr>
              <a:t>  -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Hình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cắt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dùng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để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làm</a:t>
            </a:r>
            <a:r>
              <a:rPr lang="en-US" sz="2800" i="1" dirty="0" smtClean="0">
                <a:solidFill>
                  <a:srgbClr val="008000"/>
                </a:solidFill>
                <a:cs typeface="Times New Roman" pitchFamily="18" charset="0"/>
              </a:rPr>
              <a:t> </a:t>
            </a:r>
            <a:r>
              <a:rPr lang="en-US" sz="2800" i="1" dirty="0" err="1" smtClean="0">
                <a:solidFill>
                  <a:srgbClr val="008000"/>
                </a:solidFill>
                <a:cs typeface="Times New Roman" pitchFamily="18" charset="0"/>
              </a:rPr>
              <a:t>gì</a:t>
            </a:r>
            <a:r>
              <a:rPr lang="en-US" sz="2800" i="1" smtClean="0">
                <a:solidFill>
                  <a:srgbClr val="008000"/>
                </a:solidFill>
                <a:cs typeface="Times New Roman" pitchFamily="18" charset="0"/>
              </a:rPr>
              <a:t>?.</a:t>
            </a:r>
            <a:endParaRPr lang="en-US" sz="2800" i="1" dirty="0">
              <a:solidFill>
                <a:srgbClr val="008000"/>
              </a:solidFill>
              <a:cs typeface="Times New Roman" pitchFamily="18" charset="0"/>
            </a:endParaRPr>
          </a:p>
        </p:txBody>
      </p:sp>
      <p:sp>
        <p:nvSpPr>
          <p:cNvPr id="7" name="TextBox 3"/>
          <p:cNvSpPr txBox="1">
            <a:spLocks noChangeArrowheads="1"/>
          </p:cNvSpPr>
          <p:nvPr/>
        </p:nvSpPr>
        <p:spPr bwMode="auto">
          <a:xfrm>
            <a:off x="2667000" y="685800"/>
            <a:ext cx="3505200" cy="461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0" hangingPunct="0"/>
            <a:r>
              <a:rPr lang="en-US" sz="2400" b="1" dirty="0">
                <a:solidFill>
                  <a:srgbClr val="008000"/>
                </a:solidFill>
                <a:cs typeface="Times New Roman" pitchFamily="18" charset="0"/>
              </a:rPr>
              <a:t>HƯỚNG DẪN VỀ NHÀ</a:t>
            </a:r>
          </a:p>
        </p:txBody>
      </p:sp>
      <p:pic>
        <p:nvPicPr>
          <p:cNvPr id="8" name="Picture 33" descr="BOOKANI2"/>
          <p:cNvPicPr>
            <a:picLocks noChangeAspect="1" noChangeArrowheads="1" noCrop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57200" y="304800"/>
            <a:ext cx="1066800" cy="1014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44888" b="11194"/>
          <a:stretch/>
        </p:blipFill>
        <p:spPr>
          <a:xfrm>
            <a:off x="0" y="5715000"/>
            <a:ext cx="9144000" cy="1143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446361909"/>
      </p:ext>
    </p:extLst>
  </p:cSld>
  <p:clrMapOvr>
    <a:masterClrMapping/>
  </p:clrMapOvr>
  <p:transition spd="med">
    <p:dissolv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500"/>
                            </p:stCondLst>
                            <p:childTnLst>
                              <p:par>
                                <p:cTn id="12" presetID="16" presetClass="entr" presetSubtype="21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.8|3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4883</TotalTime>
  <Words>705</Words>
  <Application>Microsoft Office PowerPoint</Application>
  <PresentationFormat>On-screen Show (4:3)</PresentationFormat>
  <Paragraphs>203</Paragraphs>
  <Slides>14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5" baseType="lpstr">
      <vt:lpstr>Office Theme</vt:lpstr>
      <vt:lpstr>Slide 1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Slide 12</vt:lpstr>
      <vt:lpstr>Slide 13</vt:lpstr>
      <vt:lpstr>Slide 14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Hoài Linh</dc:creator>
  <cp:lastModifiedBy>cutun</cp:lastModifiedBy>
  <cp:revision>337</cp:revision>
  <dcterms:created xsi:type="dcterms:W3CDTF">2006-10-01T03:05:53Z</dcterms:created>
  <dcterms:modified xsi:type="dcterms:W3CDTF">2021-09-02T21:34:50Z</dcterms:modified>
</cp:coreProperties>
</file>